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256" r:id="rId2"/>
    <p:sldId id="293" r:id="rId3"/>
    <p:sldId id="320" r:id="rId4"/>
    <p:sldId id="321" r:id="rId5"/>
    <p:sldId id="316" r:id="rId6"/>
    <p:sldId id="314" r:id="rId7"/>
    <p:sldId id="319"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656" autoAdjust="0"/>
  </p:normalViewPr>
  <p:slideViewPr>
    <p:cSldViewPr snapToGrid="0" snapToObjects="1">
      <p:cViewPr>
        <p:scale>
          <a:sx n="125" d="100"/>
          <a:sy n="125" d="100"/>
        </p:scale>
        <p:origin x="-296" y="-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28E730-A96B-924E-B8CD-594F6618C048}" type="datetimeFigureOut">
              <a:rPr lang="en-US" smtClean="0"/>
              <a:t>02/09/22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697A03-898F-2D49-87F1-8ECFD9E2B893}" type="slidenum">
              <a:rPr lang="en-US" smtClean="0"/>
              <a:t>‹#›</a:t>
            </a:fld>
            <a:endParaRPr lang="en-US"/>
          </a:p>
        </p:txBody>
      </p:sp>
    </p:spTree>
    <p:extLst>
      <p:ext uri="{BB962C8B-B14F-4D97-AF65-F5344CB8AC3E}">
        <p14:creationId xmlns:p14="http://schemas.microsoft.com/office/powerpoint/2010/main" val="26461362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1DB760-713A-964C-B6E1-93A4C4A666B4}" type="datetimeFigureOut">
              <a:rPr lang="en-US" smtClean="0"/>
              <a:t>02/09/22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C97731-8572-9142-90A9-741049FE742C}" type="slidenum">
              <a:rPr lang="en-US" smtClean="0"/>
              <a:t>‹#›</a:t>
            </a:fld>
            <a:endParaRPr lang="en-US"/>
          </a:p>
        </p:txBody>
      </p:sp>
    </p:spTree>
    <p:extLst>
      <p:ext uri="{BB962C8B-B14F-4D97-AF65-F5344CB8AC3E}">
        <p14:creationId xmlns:p14="http://schemas.microsoft.com/office/powerpoint/2010/main" val="426359723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B54E1C4-CDE0-EF44-ADB4-AF5C0697E487}" type="datetime1">
              <a:rPr lang="en-GB" smtClean="0"/>
              <a:t>02/09/22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2064782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7C298D5-3ABF-B345-B106-6DFE27D7E625}" type="datetime1">
              <a:rPr lang="en-GB" smtClean="0"/>
              <a:t>02/09/22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1528243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3125651-BFA8-C340-9423-EE8C9CCE9A69}" type="datetime1">
              <a:rPr lang="en-GB" smtClean="0"/>
              <a:t>02/09/22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2787148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814493C-00D1-AD45-86BB-FC58030B1221}" type="datetime1">
              <a:rPr lang="en-GB" smtClean="0"/>
              <a:t>02/09/22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944650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EC5F810D-4911-8F48-A757-9CFA8FDAAB4A}" type="datetime1">
              <a:rPr lang="en-GB" smtClean="0"/>
              <a:t>02/09/22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425407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2FD07EA-CC76-8D4D-A965-71496211A6A9}" type="datetime1">
              <a:rPr lang="en-GB" smtClean="0"/>
              <a:t>02/09/22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957601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5B1D49C2-D307-B94E-8048-550D1FB921B9}" type="datetime1">
              <a:rPr lang="en-GB" smtClean="0"/>
              <a:t>02/09/22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2027925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221F3CE-E61F-5F46-8DD3-E321379E7BDF}" type="datetime1">
              <a:rPr lang="en-GB" smtClean="0"/>
              <a:t>02/09/22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3845345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BF1710-58B5-F24C-BB8B-F81E66F951EB}" type="datetime1">
              <a:rPr lang="en-GB" smtClean="0"/>
              <a:t>02/09/22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3522607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6D0B85B-444C-CB40-B394-0703D02C26E6}" type="datetime1">
              <a:rPr lang="en-GB" smtClean="0"/>
              <a:t>02/09/22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464769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85032453-F272-EB46-8673-44E2BF4CE76C}" type="datetime1">
              <a:rPr lang="en-GB" smtClean="0"/>
              <a:t>02/09/22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F61F2-6A1F-4648-B8B1-1F5AF9C7AB26}" type="slidenum">
              <a:rPr lang="en-US" smtClean="0"/>
              <a:t>‹#›</a:t>
            </a:fld>
            <a:endParaRPr lang="en-US"/>
          </a:p>
        </p:txBody>
      </p:sp>
    </p:spTree>
    <p:extLst>
      <p:ext uri="{BB962C8B-B14F-4D97-AF65-F5344CB8AC3E}">
        <p14:creationId xmlns:p14="http://schemas.microsoft.com/office/powerpoint/2010/main" val="23975787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A52780-0737-774D-A214-02EC260A5BF6}" type="datetime1">
              <a:rPr lang="en-GB" smtClean="0"/>
              <a:t>02/09/22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8F61F2-6A1F-4648-B8B1-1F5AF9C7AB26}" type="slidenum">
              <a:rPr lang="en-US" smtClean="0"/>
              <a:t>‹#›</a:t>
            </a:fld>
            <a:endParaRPr lang="en-US"/>
          </a:p>
        </p:txBody>
      </p:sp>
    </p:spTree>
    <p:extLst>
      <p:ext uri="{BB962C8B-B14F-4D97-AF65-F5344CB8AC3E}">
        <p14:creationId xmlns:p14="http://schemas.microsoft.com/office/powerpoint/2010/main" val="1283006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1800" y="2006600"/>
            <a:ext cx="8255000" cy="1752600"/>
          </a:xfrm>
        </p:spPr>
        <p:txBody>
          <a:bodyPr>
            <a:noAutofit/>
          </a:bodyPr>
          <a:lstStyle/>
          <a:p>
            <a:r>
              <a:rPr lang="en-US" sz="3600" b="1" dirty="0" smtClean="0">
                <a:latin typeface="Cambria"/>
                <a:cs typeface="Cambria"/>
              </a:rPr>
              <a:t>NOISE ENVELOPE GROUP</a:t>
            </a:r>
            <a:r>
              <a:rPr lang="en-US" sz="3600" b="1" dirty="0">
                <a:latin typeface="Cambria"/>
                <a:cs typeface="Cambria"/>
              </a:rPr>
              <a:t/>
            </a:r>
            <a:br>
              <a:rPr lang="en-US" sz="3600" b="1" dirty="0">
                <a:latin typeface="Cambria"/>
                <a:cs typeface="Cambria"/>
              </a:rPr>
            </a:br>
            <a:r>
              <a:rPr lang="en-US" sz="3600" b="1" dirty="0" smtClean="0">
                <a:latin typeface="Cambria"/>
                <a:cs typeface="Cambria"/>
              </a:rPr>
              <a:t>COMMUNITY GROUP VIEWS</a:t>
            </a:r>
            <a:br>
              <a:rPr lang="en-US" sz="3600" b="1" dirty="0" smtClean="0">
                <a:latin typeface="Cambria"/>
                <a:cs typeface="Cambria"/>
              </a:rPr>
            </a:br>
            <a:r>
              <a:rPr lang="en-US" sz="3600" b="1" dirty="0" smtClean="0">
                <a:latin typeface="Cambria"/>
                <a:cs typeface="Cambria"/>
              </a:rPr>
              <a:t>SUMMARY FOR NEG MEETING 4</a:t>
            </a:r>
            <a:endParaRPr lang="en-US" sz="3600" b="1" dirty="0">
              <a:latin typeface="Cambria"/>
              <a:cs typeface="Cambria"/>
            </a:endParaRPr>
          </a:p>
        </p:txBody>
      </p:sp>
      <p:sp>
        <p:nvSpPr>
          <p:cNvPr id="11" name="TextBox 10"/>
          <p:cNvSpPr txBox="1"/>
          <p:nvPr/>
        </p:nvSpPr>
        <p:spPr>
          <a:xfrm>
            <a:off x="533400" y="5891768"/>
            <a:ext cx="2946400" cy="400110"/>
          </a:xfrm>
          <a:prstGeom prst="rect">
            <a:avLst/>
          </a:prstGeom>
          <a:noFill/>
        </p:spPr>
        <p:txBody>
          <a:bodyPr wrap="square" rtlCol="0">
            <a:spAutoFit/>
          </a:bodyPr>
          <a:lstStyle/>
          <a:p>
            <a:r>
              <a:rPr lang="en-US" sz="2000" b="1" dirty="0" smtClean="0">
                <a:latin typeface="Cambria"/>
                <a:cs typeface="Cambria"/>
              </a:rPr>
              <a:t>September 2022</a:t>
            </a:r>
            <a:endParaRPr lang="en-US" sz="2000" b="1" dirty="0">
              <a:latin typeface="Cambria"/>
              <a:cs typeface="Cambria"/>
            </a:endParaRPr>
          </a:p>
        </p:txBody>
      </p:sp>
    </p:spTree>
    <p:extLst>
      <p:ext uri="{BB962C8B-B14F-4D97-AF65-F5344CB8AC3E}">
        <p14:creationId xmlns:p14="http://schemas.microsoft.com/office/powerpoint/2010/main" val="85875034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latin typeface="Cambria"/>
                <a:cs typeface="Cambria"/>
              </a:rPr>
              <a:t>COMMUNITY GROUP REQUESTS</a:t>
            </a:r>
            <a:br>
              <a:rPr lang="en-US" b="1" dirty="0" smtClean="0">
                <a:latin typeface="Cambria"/>
                <a:cs typeface="Cambria"/>
              </a:rPr>
            </a:br>
            <a:r>
              <a:rPr lang="en-US" b="1" dirty="0" smtClean="0">
                <a:latin typeface="Cambria"/>
                <a:cs typeface="Cambria"/>
              </a:rPr>
              <a:t>PROCESS AND DATA</a:t>
            </a:r>
            <a:endParaRPr lang="en-US" b="1"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2</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83843779"/>
              </p:ext>
            </p:extLst>
          </p:nvPr>
        </p:nvGraphicFramePr>
        <p:xfrm>
          <a:off x="457200" y="1925320"/>
          <a:ext cx="8229600" cy="2849880"/>
        </p:xfrm>
        <a:graphic>
          <a:graphicData uri="http://schemas.openxmlformats.org/drawingml/2006/table">
            <a:tbl>
              <a:tblPr firstRow="1" bandRow="1">
                <a:tableStyleId>{5C22544A-7EE6-4342-B048-85BDC9FD1C3A}</a:tableStyleId>
              </a:tblPr>
              <a:tblGrid>
                <a:gridCol w="416560"/>
                <a:gridCol w="4399280"/>
                <a:gridCol w="3413760"/>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r>
                        <a:rPr lang="en-US" sz="1600" b="1" dirty="0" smtClean="0"/>
                        <a:t>Request</a:t>
                      </a:r>
                      <a:endParaRPr lang="en-US" sz="1600" dirty="0"/>
                    </a:p>
                  </a:txBody>
                  <a:tcPr/>
                </a:tc>
                <a:tc>
                  <a:txBody>
                    <a:bodyPr/>
                    <a:lstStyle/>
                    <a:p>
                      <a:r>
                        <a:rPr lang="en-US" sz="1600" b="1" dirty="0" smtClean="0"/>
                        <a:t>Response</a:t>
                      </a:r>
                      <a:endParaRPr lang="en-US" sz="1600" dirty="0"/>
                    </a:p>
                  </a:txBody>
                  <a:tcPr/>
                </a:tc>
              </a:tr>
              <a:tr h="370840">
                <a:tc>
                  <a:txBody>
                    <a:bodyPr/>
                    <a:lstStyle/>
                    <a:p>
                      <a:r>
                        <a:rPr lang="en-US" sz="1600" dirty="0" smtClean="0"/>
                        <a:t>1</a:t>
                      </a:r>
                      <a:endParaRPr lang="en-US" sz="1600" dirty="0"/>
                    </a:p>
                  </a:txBody>
                  <a:tcPr/>
                </a:tc>
                <a:tc>
                  <a:txBody>
                    <a:bodyPr/>
                    <a:lstStyle/>
                    <a:p>
                      <a:r>
                        <a:rPr lang="en-US" sz="1600" dirty="0" smtClean="0"/>
                        <a:t>Terms of reference to be reviewed to comply with CAA advice</a:t>
                      </a:r>
                      <a:endParaRPr lang="en-US" sz="1600" dirty="0"/>
                    </a:p>
                  </a:txBody>
                  <a:tcPr/>
                </a:tc>
                <a:tc>
                  <a:txBody>
                    <a:bodyPr/>
                    <a:lstStyle/>
                    <a:p>
                      <a:r>
                        <a:rPr lang="en-US" sz="1600" dirty="0" smtClean="0"/>
                        <a:t>Refused</a:t>
                      </a:r>
                      <a:endParaRPr lang="en-US" sz="1600" dirty="0"/>
                    </a:p>
                  </a:txBody>
                  <a:tcPr/>
                </a:tc>
              </a:tr>
              <a:tr h="370840">
                <a:tc>
                  <a:txBody>
                    <a:bodyPr/>
                    <a:lstStyle/>
                    <a:p>
                      <a:r>
                        <a:rPr lang="en-US" sz="1600" dirty="0" smtClean="0"/>
                        <a:t>2</a:t>
                      </a:r>
                      <a:endParaRPr lang="en-US" sz="1600" dirty="0"/>
                    </a:p>
                  </a:txBody>
                  <a:tcPr/>
                </a:tc>
                <a:tc>
                  <a:txBody>
                    <a:bodyPr/>
                    <a:lstStyle/>
                    <a:p>
                      <a:r>
                        <a:rPr lang="en-US" sz="1600" dirty="0" smtClean="0"/>
                        <a:t>Process to be chaired</a:t>
                      </a:r>
                      <a:r>
                        <a:rPr lang="en-US" sz="1600" baseline="0" dirty="0" smtClean="0"/>
                        <a:t> </a:t>
                      </a:r>
                      <a:r>
                        <a:rPr lang="en-US" sz="1600" dirty="0" smtClean="0"/>
                        <a:t>by an independent party</a:t>
                      </a:r>
                      <a:endParaRPr lang="en-US" sz="1600" dirty="0"/>
                    </a:p>
                  </a:txBody>
                  <a:tcPr/>
                </a:tc>
                <a:tc>
                  <a:txBody>
                    <a:bodyPr/>
                    <a:lstStyle/>
                    <a:p>
                      <a:r>
                        <a:rPr lang="en-US" sz="1600" dirty="0" smtClean="0"/>
                        <a:t>Refused</a:t>
                      </a:r>
                      <a:endParaRPr lang="en-US" sz="1600" dirty="0"/>
                    </a:p>
                  </a:txBody>
                  <a:tcPr/>
                </a:tc>
              </a:tr>
              <a:tr h="370840">
                <a:tc>
                  <a:txBody>
                    <a:bodyPr/>
                    <a:lstStyle/>
                    <a:p>
                      <a:r>
                        <a:rPr lang="en-US" sz="1600" dirty="0" smtClean="0"/>
                        <a:t>3</a:t>
                      </a:r>
                      <a:endParaRPr lang="en-US" sz="1600" dirty="0"/>
                    </a:p>
                  </a:txBody>
                  <a:tcPr/>
                </a:tc>
                <a:tc>
                  <a:txBody>
                    <a:bodyPr/>
                    <a:lstStyle/>
                    <a:p>
                      <a:r>
                        <a:rPr lang="en-US" sz="1600" dirty="0" smtClean="0"/>
                        <a:t>Timetable to be extended to enable issues to be explored in necessary detail </a:t>
                      </a:r>
                      <a:endParaRPr lang="en-US" sz="1600" dirty="0"/>
                    </a:p>
                  </a:txBody>
                  <a:tcPr/>
                </a:tc>
                <a:tc>
                  <a:txBody>
                    <a:bodyPr/>
                    <a:lstStyle/>
                    <a:p>
                      <a:r>
                        <a:rPr lang="en-US" sz="1600" dirty="0" smtClean="0"/>
                        <a:t>Refused </a:t>
                      </a:r>
                      <a:endParaRPr lang="en-US" sz="1600" dirty="0"/>
                    </a:p>
                  </a:txBody>
                  <a:tcPr/>
                </a:tc>
              </a:tr>
              <a:tr h="370840">
                <a:tc>
                  <a:txBody>
                    <a:bodyPr/>
                    <a:lstStyle/>
                    <a:p>
                      <a:r>
                        <a:rPr lang="en-US" sz="1600" dirty="0" smtClean="0"/>
                        <a:t>4</a:t>
                      </a:r>
                    </a:p>
                  </a:txBody>
                  <a:tcPr/>
                </a:tc>
                <a:tc>
                  <a:txBody>
                    <a:bodyPr/>
                    <a:lstStyle/>
                    <a:p>
                      <a:r>
                        <a:rPr lang="en-US" sz="1600" dirty="0" smtClean="0"/>
                        <a:t>Budget for technical advisory support to be provided</a:t>
                      </a:r>
                      <a:endParaRPr lang="en-US" sz="16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Refused</a:t>
                      </a:r>
                    </a:p>
                  </a:txBody>
                  <a:tcPr/>
                </a:tc>
              </a:tr>
              <a:tr h="370840">
                <a:tc>
                  <a:txBody>
                    <a:bodyPr/>
                    <a:lstStyle/>
                    <a:p>
                      <a:r>
                        <a:rPr lang="en-US" sz="1600" dirty="0" smtClean="0"/>
                        <a:t>5</a:t>
                      </a:r>
                      <a:endParaRPr lang="en-US" sz="1600" dirty="0"/>
                    </a:p>
                  </a:txBody>
                  <a:tcPr/>
                </a:tc>
                <a:tc>
                  <a:txBody>
                    <a:bodyPr/>
                    <a:lstStyle/>
                    <a:p>
                      <a:r>
                        <a:rPr lang="en-US" sz="1600" dirty="0" smtClean="0"/>
                        <a:t>Community group data request dated 21 June</a:t>
                      </a:r>
                      <a:endParaRPr lang="en-US" sz="16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Refused</a:t>
                      </a:r>
                    </a:p>
                  </a:txBody>
                  <a:tcPr/>
                </a:tc>
              </a:tr>
            </a:tbl>
          </a:graphicData>
        </a:graphic>
      </p:graphicFrame>
    </p:spTree>
    <p:extLst>
      <p:ext uri="{BB962C8B-B14F-4D97-AF65-F5344CB8AC3E}">
        <p14:creationId xmlns:p14="http://schemas.microsoft.com/office/powerpoint/2010/main" val="11336385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latin typeface="Cambria"/>
                <a:cs typeface="Cambria"/>
              </a:rPr>
              <a:t>COMMUNITY PROPOSALS METRICS ETC</a:t>
            </a:r>
            <a:endParaRPr lang="en-US" b="1"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3</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72743993"/>
              </p:ext>
            </p:extLst>
          </p:nvPr>
        </p:nvGraphicFramePr>
        <p:xfrm>
          <a:off x="457200" y="1600200"/>
          <a:ext cx="8229600" cy="4150359"/>
        </p:xfrm>
        <a:graphic>
          <a:graphicData uri="http://schemas.openxmlformats.org/drawingml/2006/table">
            <a:tbl>
              <a:tblPr firstRow="1" bandRow="1">
                <a:tableStyleId>{5C22544A-7EE6-4342-B048-85BDC9FD1C3A}</a:tableStyleId>
              </a:tblPr>
              <a:tblGrid>
                <a:gridCol w="416560"/>
                <a:gridCol w="4744720"/>
                <a:gridCol w="3068320"/>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r>
                        <a:rPr lang="en-US" sz="1600" b="1" dirty="0" smtClean="0"/>
                        <a:t>Proposal</a:t>
                      </a:r>
                      <a:endParaRPr lang="en-US" sz="1600" dirty="0"/>
                    </a:p>
                  </a:txBody>
                  <a:tcPr/>
                </a:tc>
                <a:tc>
                  <a:txBody>
                    <a:bodyPr/>
                    <a:lstStyle/>
                    <a:p>
                      <a:r>
                        <a:rPr lang="en-US" sz="1600" b="1" dirty="0" smtClean="0"/>
                        <a:t>Response</a:t>
                      </a:r>
                      <a:endParaRPr lang="en-US" sz="1600" dirty="0"/>
                    </a:p>
                  </a:txBody>
                  <a:tcPr/>
                </a:tc>
              </a:tr>
              <a:tr h="370840">
                <a:tc>
                  <a:txBody>
                    <a:bodyPr/>
                    <a:lstStyle/>
                    <a:p>
                      <a:r>
                        <a:rPr lang="en-US" sz="1400" dirty="0" smtClean="0"/>
                        <a:t>1</a:t>
                      </a:r>
                      <a:endParaRPr lang="en-US" sz="1400" dirty="0"/>
                    </a:p>
                  </a:txBody>
                  <a:tcPr/>
                </a:tc>
                <a:tc>
                  <a:txBody>
                    <a:bodyPr/>
                    <a:lstStyle/>
                    <a:p>
                      <a:r>
                        <a:rPr lang="en-US" sz="1400" dirty="0" smtClean="0"/>
                        <a:t>Noise envelope should comprise, or be derived from,</a:t>
                      </a:r>
                      <a:r>
                        <a:rPr lang="en-US" sz="1400" baseline="0" dirty="0" smtClean="0"/>
                        <a:t> </a:t>
                      </a:r>
                      <a:r>
                        <a:rPr lang="en-US" sz="1400" dirty="0" smtClean="0"/>
                        <a:t>multiple metrics and limits rather than a single metric</a:t>
                      </a:r>
                      <a:r>
                        <a:rPr lang="en-US" sz="1400" baseline="0" dirty="0" smtClean="0"/>
                        <a:t> (NEG 3.5)</a:t>
                      </a:r>
                      <a:endParaRPr lang="en-US" sz="1400" dirty="0"/>
                    </a:p>
                  </a:txBody>
                  <a:tcPr/>
                </a:tc>
                <a:tc>
                  <a:txBody>
                    <a:bodyPr/>
                    <a:lstStyle/>
                    <a:p>
                      <a:r>
                        <a:rPr lang="en-US" sz="1400" dirty="0" smtClean="0"/>
                        <a:t>No response</a:t>
                      </a:r>
                      <a:endParaRPr lang="en-US" sz="1400" dirty="0"/>
                    </a:p>
                  </a:txBody>
                  <a:tcPr/>
                </a:tc>
              </a:tr>
              <a:tr h="370840">
                <a:tc>
                  <a:txBody>
                    <a:bodyPr/>
                    <a:lstStyle/>
                    <a:p>
                      <a:r>
                        <a:rPr lang="en-US" sz="1400" dirty="0" smtClean="0"/>
                        <a:t>2</a:t>
                      </a:r>
                      <a:endParaRPr lang="en-US" sz="1400" dirty="0"/>
                    </a:p>
                  </a:txBody>
                  <a:tcPr/>
                </a:tc>
                <a:tc>
                  <a:txBody>
                    <a:bodyPr/>
                    <a:lstStyle/>
                    <a:p>
                      <a:r>
                        <a:rPr lang="en-US" sz="1400" dirty="0" smtClean="0"/>
                        <a:t>Metrics and limits must include</a:t>
                      </a:r>
                      <a:r>
                        <a:rPr lang="en-US" sz="1400" baseline="0" dirty="0" smtClean="0"/>
                        <a:t> </a:t>
                      </a:r>
                      <a:r>
                        <a:rPr lang="en-US" sz="1400" dirty="0" smtClean="0"/>
                        <a:t>the area within average noise (</a:t>
                      </a:r>
                      <a:r>
                        <a:rPr lang="en-US" sz="1400" dirty="0" err="1" smtClean="0"/>
                        <a:t>Leq</a:t>
                      </a:r>
                      <a:r>
                        <a:rPr lang="en-US" sz="1400" dirty="0" smtClean="0"/>
                        <a:t>) contours down to at least the 45dB level, the area within contours that take full account of the frequency of aircraft noise events above agreed dB levels,</a:t>
                      </a:r>
                      <a:r>
                        <a:rPr lang="en-US" sz="1400" baseline="0" dirty="0" smtClean="0"/>
                        <a:t> </a:t>
                      </a:r>
                      <a:r>
                        <a:rPr lang="en-US" sz="1400" dirty="0" smtClean="0"/>
                        <a:t>all times of day and all periods of the year, and the impacts of all overflying aircraft including those not arriving or departing from LGW</a:t>
                      </a:r>
                      <a:r>
                        <a:rPr lang="en-US" sz="1400" baseline="0" dirty="0" smtClean="0"/>
                        <a:t> (NEG 3.5)</a:t>
                      </a:r>
                      <a:endParaRPr lang="en-US" sz="1400" dirty="0" smtClean="0"/>
                    </a:p>
                  </a:txBody>
                  <a:tcPr/>
                </a:tc>
                <a:tc>
                  <a:txBody>
                    <a:bodyPr/>
                    <a:lstStyle/>
                    <a:p>
                      <a:r>
                        <a:rPr lang="en-US" sz="1400" dirty="0" smtClean="0"/>
                        <a:t>No response</a:t>
                      </a:r>
                      <a:endParaRPr lang="en-US" sz="1400" dirty="0"/>
                    </a:p>
                  </a:txBody>
                  <a:tcPr/>
                </a:tc>
              </a:tr>
              <a:tr h="370840">
                <a:tc>
                  <a:txBody>
                    <a:bodyPr/>
                    <a:lstStyle/>
                    <a:p>
                      <a:r>
                        <a:rPr lang="en-US" sz="1400" dirty="0" smtClean="0"/>
                        <a:t>3</a:t>
                      </a:r>
                      <a:endParaRPr lang="en-US" sz="1400" dirty="0"/>
                    </a:p>
                  </a:txBody>
                  <a:tcPr/>
                </a:tc>
                <a:tc>
                  <a:txBody>
                    <a:bodyPr/>
                    <a:lstStyle/>
                    <a:p>
                      <a:r>
                        <a:rPr lang="en-US" sz="1400" dirty="0" smtClean="0"/>
                        <a:t>The noise envelope must ensure noise and noise impacts reduce continually as airport capacity grows</a:t>
                      </a:r>
                      <a:r>
                        <a:rPr lang="en-US" sz="1400" baseline="0" dirty="0" smtClean="0"/>
                        <a:t> (NEG 3.8)</a:t>
                      </a:r>
                      <a:endParaRPr lang="en-US" sz="1400" dirty="0" smtClean="0"/>
                    </a:p>
                  </a:txBody>
                  <a:tcPr/>
                </a:tc>
                <a:tc>
                  <a:txBody>
                    <a:bodyPr/>
                    <a:lstStyle/>
                    <a:p>
                      <a:r>
                        <a:rPr lang="en-US" sz="1400" dirty="0" smtClean="0"/>
                        <a:t>No response</a:t>
                      </a:r>
                      <a:endParaRPr lang="en-US" sz="1400" dirty="0"/>
                    </a:p>
                  </a:txBody>
                  <a:tcPr/>
                </a:tc>
              </a:tr>
              <a:tr h="370840">
                <a:tc>
                  <a:txBody>
                    <a:bodyPr/>
                    <a:lstStyle/>
                    <a:p>
                      <a:r>
                        <a:rPr lang="en-US" sz="1400" dirty="0" smtClean="0"/>
                        <a:t>4</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Noise envelope limits must take account of all relevant new technologies and potential operational improvements, not just fleet changes</a:t>
                      </a:r>
                      <a:r>
                        <a:rPr lang="en-US" sz="1400" baseline="0" dirty="0" smtClean="0"/>
                        <a:t> (NEG 3.8)</a:t>
                      </a:r>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“Whilst </a:t>
                      </a:r>
                      <a:r>
                        <a:rPr lang="en-US" sz="1400" dirty="0" smtClean="0"/>
                        <a:t>under the NMB </a:t>
                      </a:r>
                      <a:r>
                        <a:rPr lang="en-US" sz="1400" dirty="0" err="1" smtClean="0"/>
                        <a:t>workplan</a:t>
                      </a:r>
                      <a:r>
                        <a:rPr lang="en-US" sz="1400" dirty="0" smtClean="0"/>
                        <a:t> we will continue to discuss ways to predict the benefits, both acoustic and non-acoustic, we do not consider it possible at this stage to quantify them </a:t>
                      </a:r>
                      <a:r>
                        <a:rPr lang="mr-IN" sz="1400" dirty="0" smtClean="0"/>
                        <a:t>…</a:t>
                      </a:r>
                      <a:r>
                        <a:rPr lang="en-US" sz="1400" dirty="0" smtClean="0"/>
                        <a:t> within the noise envelope</a:t>
                      </a:r>
                      <a:r>
                        <a:rPr lang="en-US" sz="1400" dirty="0" smtClean="0"/>
                        <a:t>.”</a:t>
                      </a:r>
                      <a:endParaRPr lang="en-US" sz="1400" dirty="0" smtClean="0"/>
                    </a:p>
                  </a:txBody>
                  <a:tcPr/>
                </a:tc>
              </a:tr>
            </a:tbl>
          </a:graphicData>
        </a:graphic>
      </p:graphicFrame>
    </p:spTree>
    <p:extLst>
      <p:ext uri="{BB962C8B-B14F-4D97-AF65-F5344CB8AC3E}">
        <p14:creationId xmlns:p14="http://schemas.microsoft.com/office/powerpoint/2010/main" val="382871091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latin typeface="Cambria"/>
                <a:cs typeface="Cambria"/>
              </a:rPr>
              <a:t>COMMUNITY PROPOSALS: METRICS ETC</a:t>
            </a:r>
            <a:endParaRPr lang="en-US" b="1"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4</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16764540"/>
              </p:ext>
            </p:extLst>
          </p:nvPr>
        </p:nvGraphicFramePr>
        <p:xfrm>
          <a:off x="457200" y="1691640"/>
          <a:ext cx="8229600" cy="3936999"/>
        </p:xfrm>
        <a:graphic>
          <a:graphicData uri="http://schemas.openxmlformats.org/drawingml/2006/table">
            <a:tbl>
              <a:tblPr firstRow="1" bandRow="1">
                <a:tableStyleId>{5C22544A-7EE6-4342-B048-85BDC9FD1C3A}</a:tableStyleId>
              </a:tblPr>
              <a:tblGrid>
                <a:gridCol w="416560"/>
                <a:gridCol w="4744720"/>
                <a:gridCol w="3068320"/>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r>
                        <a:rPr lang="en-US" sz="1600" b="1" dirty="0" smtClean="0"/>
                        <a:t>Proposal</a:t>
                      </a:r>
                      <a:endParaRPr lang="en-US" sz="1600" dirty="0"/>
                    </a:p>
                  </a:txBody>
                  <a:tcPr/>
                </a:tc>
                <a:tc>
                  <a:txBody>
                    <a:bodyPr/>
                    <a:lstStyle/>
                    <a:p>
                      <a:r>
                        <a:rPr lang="en-US" sz="1600" b="1" dirty="0" smtClean="0"/>
                        <a:t>Response</a:t>
                      </a:r>
                      <a:endParaRPr lang="en-US" sz="1600" dirty="0"/>
                    </a:p>
                  </a:txBody>
                  <a:tcPr/>
                </a:tc>
              </a:tr>
              <a:tr h="370840">
                <a:tc>
                  <a:txBody>
                    <a:bodyPr/>
                    <a:lstStyle/>
                    <a:p>
                      <a:r>
                        <a:rPr lang="en-US" sz="1400" dirty="0" smtClean="0"/>
                        <a:t>5</a:t>
                      </a:r>
                      <a:endParaRPr lang="en-US" sz="1400" dirty="0"/>
                    </a:p>
                  </a:txBody>
                  <a:tcPr/>
                </a:tc>
                <a:tc>
                  <a:txBody>
                    <a:bodyPr/>
                    <a:lstStyle/>
                    <a:p>
                      <a:r>
                        <a:rPr lang="en-US" sz="1400" dirty="0" smtClean="0"/>
                        <a:t>Noise envelope limits must reflect a best case, strongly incentivised, fleet transition scenario</a:t>
                      </a:r>
                      <a:r>
                        <a:rPr lang="en-US" sz="1400" baseline="0" dirty="0" smtClean="0"/>
                        <a:t> (NEG 3.8)</a:t>
                      </a:r>
                      <a:endParaRPr lang="en-US" sz="1400" dirty="0" smtClean="0"/>
                    </a:p>
                  </a:txBody>
                  <a:tcPr/>
                </a:tc>
                <a:tc>
                  <a:txBody>
                    <a:bodyPr/>
                    <a:lstStyle/>
                    <a:p>
                      <a:r>
                        <a:rPr lang="en-US" sz="1400" dirty="0" smtClean="0"/>
                        <a:t>A noise envelope based on best case fleet transition would provide less certainty to communities than the one based on a slow transition.</a:t>
                      </a:r>
                      <a:endParaRPr lang="en-US" sz="1400" dirty="0"/>
                    </a:p>
                  </a:txBody>
                  <a:tcPr/>
                </a:tc>
              </a:tr>
              <a:tr h="370840">
                <a:tc>
                  <a:txBody>
                    <a:bodyPr/>
                    <a:lstStyle/>
                    <a:p>
                      <a:r>
                        <a:rPr lang="en-US" sz="1400" dirty="0" smtClean="0"/>
                        <a:t>6</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There should be no commercial flights for a full 8-hour night period at all times of year (NEG 3.8)</a:t>
                      </a:r>
                    </a:p>
                  </a:txBody>
                  <a:tcPr/>
                </a:tc>
                <a:tc>
                  <a:txBody>
                    <a:bodyPr/>
                    <a:lstStyle/>
                    <a:p>
                      <a:r>
                        <a:rPr lang="en-US" sz="1400" dirty="0" smtClean="0"/>
                        <a:t>No response</a:t>
                      </a:r>
                      <a:endParaRPr lang="en-US" sz="1400" dirty="0"/>
                    </a:p>
                  </a:txBody>
                  <a:tcPr/>
                </a:tc>
              </a:tr>
              <a:tr h="370840">
                <a:tc>
                  <a:txBody>
                    <a:bodyPr/>
                    <a:lstStyle/>
                    <a:p>
                      <a:r>
                        <a:rPr lang="en-US" sz="1400" dirty="0" smtClean="0"/>
                        <a:t>7</a:t>
                      </a:r>
                      <a:endParaRPr lang="en-US" sz="1400" dirty="0"/>
                    </a:p>
                  </a:txBody>
                  <a:tcPr/>
                </a:tc>
                <a:tc>
                  <a:txBody>
                    <a:bodyPr/>
                    <a:lstStyle/>
                    <a:p>
                      <a:r>
                        <a:rPr lang="en-US" sz="1400" dirty="0" smtClean="0"/>
                        <a:t>Hourly aircraft movements should be limited at all times of day to levels that ensure the reduction of aircraft noise in all locations to less than the limits recommended by the WHO</a:t>
                      </a:r>
                      <a:r>
                        <a:rPr lang="en-US" sz="1400" baseline="0" dirty="0" smtClean="0"/>
                        <a:t> (NEG 3.8)</a:t>
                      </a:r>
                      <a:endParaRPr lang="en-US" sz="1400" dirty="0" smtClean="0"/>
                    </a:p>
                  </a:txBody>
                  <a:tcPr/>
                </a:tc>
                <a:tc>
                  <a:txBody>
                    <a:bodyPr/>
                    <a:lstStyle/>
                    <a:p>
                      <a:r>
                        <a:rPr lang="en-US" sz="1400" dirty="0" smtClean="0"/>
                        <a:t>No response</a:t>
                      </a:r>
                      <a:endParaRPr lang="en-US" sz="1400" dirty="0"/>
                    </a:p>
                  </a:txBody>
                  <a:tcPr/>
                </a:tc>
              </a:tr>
              <a:tr h="370840">
                <a:tc>
                  <a:txBody>
                    <a:bodyPr/>
                    <a:lstStyle/>
                    <a:p>
                      <a:r>
                        <a:rPr lang="en-US" sz="1400" dirty="0" smtClean="0"/>
                        <a:t>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There must be overall, binding, limits on both passenger numbers and total traffic movements at Gatwick</a:t>
                      </a:r>
                      <a:r>
                        <a:rPr lang="en-US" sz="1400" baseline="0" dirty="0" smtClean="0"/>
                        <a:t> (NEG 3.8)</a:t>
                      </a:r>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smtClean="0"/>
                        <a:t>GAL</a:t>
                      </a:r>
                      <a:r>
                        <a:rPr lang="en-GB" sz="1400" baseline="0" dirty="0" smtClean="0"/>
                        <a:t> expects there to be a cap on ATMs as part of the planning permission, but has not specified the level at which this might be set.  </a:t>
                      </a:r>
                    </a:p>
                    <a:p>
                      <a:pPr marL="0" marR="0" indent="0" algn="l" defTabSz="457200" rtl="0" eaLnBrk="1" fontAlgn="auto" latinLnBrk="0" hangingPunct="1">
                        <a:lnSpc>
                          <a:spcPct val="100000"/>
                        </a:lnSpc>
                        <a:spcBef>
                          <a:spcPts val="0"/>
                        </a:spcBef>
                        <a:spcAft>
                          <a:spcPts val="0"/>
                        </a:spcAft>
                        <a:buClrTx/>
                        <a:buSzTx/>
                        <a:buFontTx/>
                        <a:buNone/>
                        <a:tabLst/>
                        <a:defRPr/>
                      </a:pPr>
                      <a:r>
                        <a:rPr lang="en-GB" sz="1400" baseline="0" dirty="0" smtClean="0"/>
                        <a:t>No response on a passenger CAP. </a:t>
                      </a:r>
                      <a:endParaRPr lang="en-US" sz="1400" dirty="0" smtClean="0"/>
                    </a:p>
                  </a:txBody>
                  <a:tcPr/>
                </a:tc>
              </a:tr>
            </a:tbl>
          </a:graphicData>
        </a:graphic>
      </p:graphicFrame>
    </p:spTree>
    <p:extLst>
      <p:ext uri="{BB962C8B-B14F-4D97-AF65-F5344CB8AC3E}">
        <p14:creationId xmlns:p14="http://schemas.microsoft.com/office/powerpoint/2010/main" val="289342784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latin typeface="Cambria"/>
                <a:cs typeface="Cambria"/>
              </a:rPr>
              <a:t>POLICY TESTS SUMMARY</a:t>
            </a:r>
            <a:endParaRPr lang="en-US" b="1"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5</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65104205"/>
              </p:ext>
            </p:extLst>
          </p:nvPr>
        </p:nvGraphicFramePr>
        <p:xfrm>
          <a:off x="457200" y="1376680"/>
          <a:ext cx="8229600" cy="4668520"/>
        </p:xfrm>
        <a:graphic>
          <a:graphicData uri="http://schemas.openxmlformats.org/drawingml/2006/table">
            <a:tbl>
              <a:tblPr firstRow="1" bandRow="1">
                <a:tableStyleId>{5C22544A-7EE6-4342-B048-85BDC9FD1C3A}</a:tableStyleId>
              </a:tblPr>
              <a:tblGrid>
                <a:gridCol w="416560"/>
                <a:gridCol w="3718560"/>
                <a:gridCol w="4094480"/>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latin typeface="+mj-lt"/>
                      </a:endParaRPr>
                    </a:p>
                  </a:txBody>
                  <a:tcPr/>
                </a:tc>
                <a:tc>
                  <a:txBody>
                    <a:bodyPr/>
                    <a:lstStyle/>
                    <a:p>
                      <a:r>
                        <a:rPr lang="en-US" sz="1200" b="1" dirty="0" smtClean="0">
                          <a:latin typeface="+mj-lt"/>
                        </a:rPr>
                        <a:t>Policy</a:t>
                      </a:r>
                      <a:r>
                        <a:rPr lang="en-US" sz="1200" b="1" baseline="0" dirty="0" smtClean="0">
                          <a:latin typeface="+mj-lt"/>
                        </a:rPr>
                        <a:t> t</a:t>
                      </a:r>
                      <a:r>
                        <a:rPr lang="en-US" sz="1200" b="1" dirty="0" smtClean="0">
                          <a:latin typeface="+mj-lt"/>
                        </a:rPr>
                        <a:t>est</a:t>
                      </a:r>
                      <a:endParaRPr lang="en-US" sz="1200" dirty="0">
                        <a:latin typeface="+mj-lt"/>
                      </a:endParaRPr>
                    </a:p>
                  </a:txBody>
                  <a:tcPr/>
                </a:tc>
                <a:tc>
                  <a:txBody>
                    <a:bodyPr/>
                    <a:lstStyle/>
                    <a:p>
                      <a:r>
                        <a:rPr lang="en-US" sz="1200" b="1" dirty="0" smtClean="0">
                          <a:latin typeface="+mj-lt"/>
                        </a:rPr>
                        <a:t>Assessment</a:t>
                      </a:r>
                      <a:r>
                        <a:rPr lang="en-US" sz="1200" b="1" baseline="0" dirty="0" smtClean="0">
                          <a:latin typeface="+mj-lt"/>
                        </a:rPr>
                        <a:t> of GAL’s proposals </a:t>
                      </a:r>
                      <a:endParaRPr lang="en-US" sz="1200" dirty="0">
                        <a:latin typeface="+mj-lt"/>
                      </a:endParaRPr>
                    </a:p>
                  </a:txBody>
                  <a:tcPr/>
                </a:tc>
              </a:tr>
              <a:tr h="370840">
                <a:tc>
                  <a:txBody>
                    <a:bodyPr/>
                    <a:lstStyle/>
                    <a:p>
                      <a:r>
                        <a:rPr lang="en-US" sz="1200" dirty="0" smtClean="0">
                          <a:latin typeface="+mj-lt"/>
                        </a:rPr>
                        <a:t>1</a:t>
                      </a:r>
                      <a:endParaRPr lang="en-US" sz="1200" dirty="0">
                        <a:latin typeface="+mj-lt"/>
                      </a:endParaRPr>
                    </a:p>
                  </a:txBody>
                  <a:tcPr/>
                </a:tc>
                <a:tc>
                  <a:txBody>
                    <a:bodyPr/>
                    <a:lstStyle/>
                    <a:p>
                      <a:r>
                        <a:rPr lang="en-GB" sz="1200" kern="1200" dirty="0" smtClean="0">
                          <a:solidFill>
                            <a:schemeClr val="dk1"/>
                          </a:solidFill>
                          <a:effectLst/>
                          <a:latin typeface="+mj-lt"/>
                          <a:ea typeface="+mn-ea"/>
                          <a:cs typeface="+mn-cs"/>
                        </a:rPr>
                        <a:t>Future growth in aviation should ensure that benefits are shared between the aviation industry and local communities. </a:t>
                      </a:r>
                      <a:endParaRPr lang="en-US" sz="1200" dirty="0">
                        <a:latin typeface="+mj-lt"/>
                      </a:endParaRPr>
                    </a:p>
                  </a:txBody>
                  <a:tcPr/>
                </a:tc>
                <a:tc>
                  <a:txBody>
                    <a:bodyPr/>
                    <a:lstStyle/>
                    <a:p>
                      <a:r>
                        <a:rPr lang="en-GB" sz="1200" dirty="0" smtClean="0">
                          <a:latin typeface="+mj-lt"/>
                        </a:rPr>
                        <a:t>Not</a:t>
                      </a:r>
                      <a:r>
                        <a:rPr lang="en-GB" sz="1200" baseline="0" dirty="0" smtClean="0">
                          <a:latin typeface="+mj-lt"/>
                        </a:rPr>
                        <a:t> achieved. The industry would realise very substantial benefits but the community would realise disbenefits or only very modest benefits </a:t>
                      </a:r>
                    </a:p>
                  </a:txBody>
                  <a:tcPr/>
                </a:tc>
              </a:tr>
              <a:tr h="370840">
                <a:tc>
                  <a:txBody>
                    <a:bodyPr/>
                    <a:lstStyle/>
                    <a:p>
                      <a:r>
                        <a:rPr lang="en-US" sz="1200" dirty="0" smtClean="0">
                          <a:latin typeface="+mj-lt"/>
                        </a:rPr>
                        <a:t>2</a:t>
                      </a:r>
                      <a:endParaRPr lang="en-US" sz="1200" dirty="0">
                        <a:latin typeface="+mj-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dk1"/>
                          </a:solidFill>
                          <a:effectLst/>
                          <a:latin typeface="+mj-lt"/>
                          <a:ea typeface="+mn-ea"/>
                          <a:cs typeface="+mn-cs"/>
                        </a:rPr>
                        <a:t>The industry must continue to reduce and mitigate noise as airport capacity grows</a:t>
                      </a:r>
                      <a:r>
                        <a:rPr lang="en-GB" sz="1200" dirty="0" smtClean="0">
                          <a:effectLst/>
                          <a:latin typeface="+mj-lt"/>
                        </a:rPr>
                        <a:t> </a:t>
                      </a:r>
                      <a:endParaRPr lang="en-US" sz="1200" dirty="0" smtClean="0">
                        <a:latin typeface="+mj-lt"/>
                      </a:endParaRPr>
                    </a:p>
                  </a:txBody>
                  <a:tcPr/>
                </a:tc>
                <a:tc>
                  <a:txBody>
                    <a:bodyPr/>
                    <a:lstStyle/>
                    <a:p>
                      <a:r>
                        <a:rPr lang="en-GB" sz="1200" dirty="0" smtClean="0">
                          <a:latin typeface="+mj-lt"/>
                        </a:rPr>
                        <a:t>Not</a:t>
                      </a:r>
                      <a:r>
                        <a:rPr lang="en-GB" sz="1200" baseline="0" dirty="0" smtClean="0">
                          <a:latin typeface="+mj-lt"/>
                        </a:rPr>
                        <a:t> achieved. Noise is projected to increase as the airport’s capacity grows, rather than to reduce as policy requires</a:t>
                      </a:r>
                      <a:r>
                        <a:rPr lang="en-US" sz="1200" baseline="0" dirty="0" smtClean="0">
                          <a:latin typeface="+mj-lt"/>
                        </a:rPr>
                        <a:t>.  </a:t>
                      </a:r>
                    </a:p>
                    <a:p>
                      <a:r>
                        <a:rPr lang="en-US" sz="1200" baseline="0" dirty="0" smtClean="0">
                          <a:latin typeface="+mj-lt"/>
                        </a:rPr>
                        <a:t>Under GAL’s proposals the day period 51dB noise contour would be permitted to </a:t>
                      </a:r>
                      <a:r>
                        <a:rPr lang="en-US" sz="1200" u="sng" baseline="0" dirty="0" smtClean="0">
                          <a:latin typeface="+mj-lt"/>
                        </a:rPr>
                        <a:t>increase</a:t>
                      </a:r>
                      <a:r>
                        <a:rPr lang="en-US" sz="1200" baseline="0" dirty="0" smtClean="0">
                          <a:latin typeface="+mj-lt"/>
                        </a:rPr>
                        <a:t> from 136km</a:t>
                      </a:r>
                      <a:r>
                        <a:rPr lang="en-US" sz="1200" baseline="30000" dirty="0" smtClean="0">
                          <a:latin typeface="+mj-lt"/>
                        </a:rPr>
                        <a:t>2</a:t>
                      </a:r>
                      <a:r>
                        <a:rPr lang="en-US" sz="1200" baseline="0" dirty="0" smtClean="0">
                          <a:latin typeface="+mj-lt"/>
                        </a:rPr>
                        <a:t> in 2019 (and forecast 120km</a:t>
                      </a:r>
                      <a:r>
                        <a:rPr lang="en-US" sz="1200" baseline="30000" dirty="0" smtClean="0">
                          <a:latin typeface="+mj-lt"/>
                        </a:rPr>
                        <a:t>2</a:t>
                      </a:r>
                      <a:r>
                        <a:rPr lang="en-US" sz="1200" baseline="0" dirty="0" smtClean="0">
                          <a:latin typeface="+mj-lt"/>
                        </a:rPr>
                        <a:t> in 2029) to 146.7km</a:t>
                      </a:r>
                      <a:r>
                        <a:rPr lang="en-US" sz="1200" baseline="30000" dirty="0" smtClean="0">
                          <a:latin typeface="+mj-lt"/>
                        </a:rPr>
                        <a:t>2</a:t>
                      </a:r>
                      <a:r>
                        <a:rPr lang="en-US" sz="1200" baseline="0" dirty="0" smtClean="0">
                          <a:latin typeface="+mj-lt"/>
                        </a:rPr>
                        <a:t>.  Increased noise could potentially increase indefinitely if the ATM threshold of 382,000 was not reached. </a:t>
                      </a:r>
                      <a:endParaRPr lang="en-GB" sz="1200" baseline="0" dirty="0" smtClean="0">
                        <a:latin typeface="+mj-lt"/>
                      </a:endParaRPr>
                    </a:p>
                  </a:txBody>
                  <a:tcPr/>
                </a:tc>
              </a:tr>
              <a:tr h="370840">
                <a:tc>
                  <a:txBody>
                    <a:bodyPr/>
                    <a:lstStyle/>
                    <a:p>
                      <a:r>
                        <a:rPr lang="en-US" sz="1200" dirty="0" smtClean="0">
                          <a:latin typeface="+mj-lt"/>
                        </a:rPr>
                        <a:t>3</a:t>
                      </a:r>
                      <a:endParaRPr lang="en-US" sz="1200" dirty="0">
                        <a:latin typeface="+mj-lt"/>
                      </a:endParaRPr>
                    </a:p>
                  </a:txBody>
                  <a:tcPr/>
                </a:tc>
                <a:tc>
                  <a:txBody>
                    <a:bodyPr/>
                    <a:lstStyle/>
                    <a:p>
                      <a:r>
                        <a:rPr lang="en-US" sz="1200" dirty="0" smtClean="0">
                          <a:latin typeface="+mj-lt"/>
                        </a:rPr>
                        <a:t>As noise levels fall with technology improvements the aviation industry should be expected to share the benefits from these improvements. </a:t>
                      </a:r>
                      <a:endParaRPr lang="en-US" sz="1200" dirty="0">
                        <a:latin typeface="+mj-lt"/>
                      </a:endParaRPr>
                    </a:p>
                  </a:txBody>
                  <a:tcPr/>
                </a:tc>
                <a:tc>
                  <a:txBody>
                    <a:bodyPr/>
                    <a:lstStyle/>
                    <a:p>
                      <a:r>
                        <a:rPr lang="en-GB" sz="1200" dirty="0" smtClean="0">
                          <a:latin typeface="+mj-lt"/>
                        </a:rPr>
                        <a:t>Potentially</a:t>
                      </a:r>
                      <a:r>
                        <a:rPr lang="en-GB" sz="1200" baseline="0" dirty="0" smtClean="0">
                          <a:latin typeface="+mj-lt"/>
                        </a:rPr>
                        <a:t> partially achieved, but insufficient evidence provided to judge overall effects</a:t>
                      </a:r>
                      <a:endParaRPr lang="en-US" sz="1200" dirty="0">
                        <a:latin typeface="+mj-lt"/>
                      </a:endParaRPr>
                    </a:p>
                  </a:txBody>
                  <a:tcPr/>
                </a:tc>
              </a:tr>
              <a:tr h="370840">
                <a:tc>
                  <a:txBody>
                    <a:bodyPr/>
                    <a:lstStyle/>
                    <a:p>
                      <a:r>
                        <a:rPr lang="en-US" sz="1200" dirty="0" smtClean="0">
                          <a:latin typeface="+mj-lt"/>
                        </a:rPr>
                        <a:t>4</a:t>
                      </a:r>
                      <a:endParaRPr lang="en-US" sz="1200" dirty="0">
                        <a:latin typeface="+mj-lt"/>
                      </a:endParaRPr>
                    </a:p>
                  </a:txBody>
                  <a:tcPr/>
                </a:tc>
                <a:tc>
                  <a:txBody>
                    <a:bodyPr/>
                    <a:lstStyle/>
                    <a:p>
                      <a:r>
                        <a:rPr lang="en-US" sz="1200" dirty="0" smtClean="0">
                          <a:latin typeface="+mj-lt"/>
                        </a:rPr>
                        <a:t>Limit and, where possible, reduce:</a:t>
                      </a:r>
                    </a:p>
                    <a:p>
                      <a:pPr marL="182563" indent="-182563">
                        <a:buFontTx/>
                        <a:buChar char="-"/>
                      </a:pPr>
                      <a:r>
                        <a:rPr lang="en-US" sz="1200" dirty="0" smtClean="0">
                          <a:latin typeface="+mj-lt"/>
                        </a:rPr>
                        <a:t>the number of people in the UK significantly affected by aircraft noise </a:t>
                      </a:r>
                    </a:p>
                    <a:p>
                      <a:pPr marL="182563" indent="-182563">
                        <a:buFontTx/>
                        <a:buChar char="-"/>
                      </a:pPr>
                      <a:r>
                        <a:rPr lang="en-US" sz="1200" dirty="0" smtClean="0">
                          <a:latin typeface="+mj-lt"/>
                        </a:rPr>
                        <a:t>total adverse effects on health and quality of life from aviation noise </a:t>
                      </a:r>
                    </a:p>
                  </a:txBody>
                  <a:tcPr/>
                </a:tc>
                <a:tc>
                  <a:txBody>
                    <a:bodyPr/>
                    <a:lstStyle/>
                    <a:p>
                      <a:r>
                        <a:rPr lang="en-US" sz="1200" dirty="0" smtClean="0">
                          <a:latin typeface="+mj-lt"/>
                        </a:rPr>
                        <a:t>Gatwick’s proposals make no reference to reducing the number of people significantly affected by aircraft noise or the total adverse effects of noise</a:t>
                      </a:r>
                    </a:p>
                  </a:txBody>
                  <a:tcPr/>
                </a:tc>
              </a:tr>
              <a:tr h="370840">
                <a:tc>
                  <a:txBody>
                    <a:bodyPr/>
                    <a:lstStyle/>
                    <a:p>
                      <a:r>
                        <a:rPr lang="en-US" sz="1200" dirty="0" smtClean="0">
                          <a:latin typeface="+mj-lt"/>
                        </a:rPr>
                        <a:t>5</a:t>
                      </a:r>
                      <a:endParaRPr lang="en-US" sz="1200" dirty="0">
                        <a:latin typeface="+mj-lt"/>
                      </a:endParaRPr>
                    </a:p>
                  </a:txBody>
                  <a:tcPr/>
                </a:tc>
                <a:tc>
                  <a:txBody>
                    <a:bodyPr/>
                    <a:lstStyle/>
                    <a:p>
                      <a:pPr marL="0" indent="0">
                        <a:buFontTx/>
                        <a:buNone/>
                      </a:pPr>
                      <a:r>
                        <a:rPr lang="en-US" sz="1200" dirty="0" smtClean="0">
                          <a:latin typeface="+mj-lt"/>
                        </a:rPr>
                        <a:t>Noise </a:t>
                      </a:r>
                      <a:r>
                        <a:rPr lang="en-US" sz="1200" dirty="0" smtClean="0">
                          <a:latin typeface="+mj-lt"/>
                        </a:rPr>
                        <a:t>envelopes </a:t>
                      </a:r>
                      <a:r>
                        <a:rPr lang="en-US" sz="1200" dirty="0" smtClean="0">
                          <a:latin typeface="+mj-lt"/>
                        </a:rPr>
                        <a:t>should incentivise airlines to introduce the quietest suitable aircraft as quickly as is reasonably practicable. </a:t>
                      </a:r>
                    </a:p>
                  </a:txBody>
                  <a:tcPr/>
                </a:tc>
                <a:tc>
                  <a:txBody>
                    <a:bodyPr/>
                    <a:lstStyle/>
                    <a:p>
                      <a:r>
                        <a:rPr lang="en-US" sz="1200" dirty="0" smtClean="0">
                          <a:latin typeface="+mj-lt"/>
                        </a:rPr>
                        <a:t>By </a:t>
                      </a:r>
                      <a:r>
                        <a:rPr lang="en-US" sz="1200" dirty="0" smtClean="0">
                          <a:latin typeface="+mj-lt"/>
                        </a:rPr>
                        <a:t>defining </a:t>
                      </a:r>
                      <a:r>
                        <a:rPr lang="en-US" sz="1200" baseline="0" dirty="0" smtClean="0">
                          <a:latin typeface="+mj-lt"/>
                        </a:rPr>
                        <a:t>the </a:t>
                      </a:r>
                      <a:r>
                        <a:rPr lang="en-US" sz="1200" baseline="0" dirty="0" smtClean="0">
                          <a:latin typeface="+mj-lt"/>
                        </a:rPr>
                        <a:t>noise envelope based on </a:t>
                      </a:r>
                      <a:r>
                        <a:rPr lang="en-US" sz="1200" baseline="0" dirty="0" smtClean="0">
                          <a:latin typeface="+mj-lt"/>
                        </a:rPr>
                        <a:t>a slow fleet </a:t>
                      </a:r>
                      <a:r>
                        <a:rPr lang="en-US" sz="1200" baseline="0" dirty="0" smtClean="0">
                          <a:latin typeface="+mj-lt"/>
                        </a:rPr>
                        <a:t>transition, </a:t>
                      </a:r>
                      <a:r>
                        <a:rPr lang="en-US" sz="1200" dirty="0" smtClean="0">
                          <a:latin typeface="+mj-lt"/>
                        </a:rPr>
                        <a:t>Gatwick’s proposals </a:t>
                      </a:r>
                      <a:r>
                        <a:rPr lang="en-US" sz="1200" dirty="0" err="1" smtClean="0">
                          <a:latin typeface="+mj-lt"/>
                        </a:rPr>
                        <a:t>disincentivise</a:t>
                      </a:r>
                      <a:r>
                        <a:rPr lang="en-US" sz="1200" baseline="0" dirty="0" smtClean="0">
                          <a:latin typeface="+mj-lt"/>
                        </a:rPr>
                        <a:t> the introduction of quieter aircraft</a:t>
                      </a:r>
                      <a:endParaRPr lang="en-US" sz="1200" dirty="0" smtClean="0">
                        <a:latin typeface="+mj-lt"/>
                      </a:endParaRPr>
                    </a:p>
                  </a:txBody>
                  <a:tcPr/>
                </a:tc>
              </a:tr>
            </a:tbl>
          </a:graphicData>
        </a:graphic>
      </p:graphicFrame>
    </p:spTree>
    <p:extLst>
      <p:ext uri="{BB962C8B-B14F-4D97-AF65-F5344CB8AC3E}">
        <p14:creationId xmlns:p14="http://schemas.microsoft.com/office/powerpoint/2010/main" val="369020003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latin typeface="Cambria"/>
                <a:cs typeface="Cambria"/>
              </a:rPr>
              <a:t>OPERATING AND ENFORCEMENT ARRANGEMENTS</a:t>
            </a:r>
            <a:endParaRPr lang="en-US" sz="3600" b="1" dirty="0">
              <a:latin typeface="Cambria"/>
              <a:cs typeface="Cambria"/>
            </a:endParaRPr>
          </a:p>
        </p:txBody>
      </p:sp>
      <p:sp>
        <p:nvSpPr>
          <p:cNvPr id="3" name="Content Placeholder 2"/>
          <p:cNvSpPr>
            <a:spLocks noGrp="1"/>
          </p:cNvSpPr>
          <p:nvPr>
            <p:ph idx="1"/>
          </p:nvPr>
        </p:nvSpPr>
        <p:spPr>
          <a:xfrm>
            <a:off x="431800" y="1524000"/>
            <a:ext cx="8255000" cy="4336774"/>
          </a:xfrm>
        </p:spPr>
        <p:txBody>
          <a:bodyPr>
            <a:noAutofit/>
          </a:bodyPr>
          <a:lstStyle/>
          <a:p>
            <a:pPr marL="355600" lvl="0" indent="-355600" fontAlgn="base">
              <a:buFont typeface="+mj-lt"/>
              <a:buAutoNum type="arabicPeriod"/>
            </a:pPr>
            <a:r>
              <a:rPr lang="en-GB" sz="2000" dirty="0" smtClean="0">
                <a:latin typeface="Cambria"/>
                <a:cs typeface="Cambria"/>
              </a:rPr>
              <a:t>Principles: the initial noise envelope and successive reviews must ensure that:</a:t>
            </a:r>
          </a:p>
          <a:p>
            <a:pPr marL="630238" lvl="1" indent="-230188" fontAlgn="base">
              <a:buFont typeface="+mj-lt"/>
              <a:buAutoNum type="alphaLcPeriod"/>
            </a:pPr>
            <a:r>
              <a:rPr lang="en-GB" sz="1600" dirty="0">
                <a:latin typeface="Cambria"/>
                <a:cs typeface="Cambria"/>
              </a:rPr>
              <a:t>t</a:t>
            </a:r>
            <a:r>
              <a:rPr lang="en-GB" sz="1600" dirty="0" smtClean="0">
                <a:latin typeface="Cambria"/>
                <a:cs typeface="Cambria"/>
              </a:rPr>
              <a:t>otal aircraft noise </a:t>
            </a:r>
            <a:r>
              <a:rPr lang="en-GB" sz="1600" dirty="0">
                <a:latin typeface="Cambria"/>
                <a:cs typeface="Cambria"/>
              </a:rPr>
              <a:t>and noise impacts </a:t>
            </a:r>
            <a:r>
              <a:rPr lang="en-GB" sz="1600" dirty="0" smtClean="0">
                <a:latin typeface="Cambria"/>
                <a:cs typeface="Cambria"/>
              </a:rPr>
              <a:t>(including from aircraft using other airports) reduce </a:t>
            </a:r>
            <a:r>
              <a:rPr lang="en-GB" sz="1600" dirty="0">
                <a:latin typeface="Cambria"/>
                <a:cs typeface="Cambria"/>
              </a:rPr>
              <a:t>continually as airport capacity </a:t>
            </a:r>
            <a:r>
              <a:rPr lang="en-GB" sz="1600" dirty="0" smtClean="0">
                <a:latin typeface="Cambria"/>
                <a:cs typeface="Cambria"/>
              </a:rPr>
              <a:t>grows, using a combination of metrics that is meaningful to communities; and</a:t>
            </a:r>
          </a:p>
          <a:p>
            <a:pPr marL="630238" lvl="1" indent="-230188" fontAlgn="base">
              <a:buFont typeface="+mj-lt"/>
              <a:buAutoNum type="alphaLcPeriod"/>
            </a:pPr>
            <a:r>
              <a:rPr lang="en-GB" sz="1600" dirty="0">
                <a:latin typeface="Cambria"/>
                <a:cs typeface="Cambria"/>
              </a:rPr>
              <a:t>t</a:t>
            </a:r>
            <a:r>
              <a:rPr lang="en-GB" sz="1600" dirty="0" smtClean="0">
                <a:latin typeface="Cambria"/>
                <a:cs typeface="Cambria"/>
              </a:rPr>
              <a:t>here is a fair sharing of the </a:t>
            </a:r>
            <a:r>
              <a:rPr lang="en-GB" sz="1600" dirty="0" smtClean="0">
                <a:latin typeface="Cambria"/>
                <a:cs typeface="Cambria"/>
              </a:rPr>
              <a:t>total benefits </a:t>
            </a:r>
            <a:r>
              <a:rPr lang="en-GB" sz="1600" dirty="0" smtClean="0">
                <a:latin typeface="Cambria"/>
                <a:cs typeface="Cambria"/>
              </a:rPr>
              <a:t>of growth between </a:t>
            </a:r>
            <a:r>
              <a:rPr lang="en-GB" sz="1600" dirty="0">
                <a:latin typeface="Cambria"/>
                <a:cs typeface="Cambria"/>
              </a:rPr>
              <a:t>the aviation industry </a:t>
            </a:r>
            <a:r>
              <a:rPr lang="en-GB" sz="1600" dirty="0" smtClean="0">
                <a:latin typeface="Cambria"/>
                <a:cs typeface="Cambria"/>
              </a:rPr>
              <a:t>(capacity) and </a:t>
            </a:r>
            <a:r>
              <a:rPr lang="en-GB" sz="1600" dirty="0">
                <a:latin typeface="Cambria"/>
                <a:cs typeface="Cambria"/>
              </a:rPr>
              <a:t>local </a:t>
            </a:r>
            <a:r>
              <a:rPr lang="en-GB" sz="1600" dirty="0" smtClean="0">
                <a:latin typeface="Cambria"/>
                <a:cs typeface="Cambria"/>
              </a:rPr>
              <a:t>communities (noise reduction</a:t>
            </a:r>
            <a:r>
              <a:rPr lang="en-GB" sz="1600" dirty="0" smtClean="0">
                <a:latin typeface="Cambria"/>
                <a:cs typeface="Cambria"/>
              </a:rPr>
              <a:t>), not merely a sharing of any benefits from technology </a:t>
            </a:r>
            <a:r>
              <a:rPr lang="en-GB" sz="1600" dirty="0" err="1" smtClean="0">
                <a:latin typeface="Cambria"/>
                <a:cs typeface="Cambria"/>
              </a:rPr>
              <a:t>imprvements</a:t>
            </a:r>
            <a:endParaRPr lang="en-GB" sz="1600" dirty="0" smtClean="0">
              <a:latin typeface="Cambria"/>
              <a:cs typeface="Cambria"/>
            </a:endParaRPr>
          </a:p>
          <a:p>
            <a:pPr marL="355600" indent="-355600" fontAlgn="base">
              <a:buFont typeface="+mj-lt"/>
              <a:buAutoNum type="arabicPeriod"/>
            </a:pPr>
            <a:r>
              <a:rPr lang="en-GB" sz="2000" dirty="0" smtClean="0">
                <a:latin typeface="Cambria"/>
                <a:cs typeface="Cambria"/>
              </a:rPr>
              <a:t>Performance reviews and forecasting should cover all periods of the year and all agreed metrics </a:t>
            </a:r>
            <a:endParaRPr lang="en-GB" sz="2000" dirty="0">
              <a:latin typeface="Cambria"/>
              <a:cs typeface="Cambria"/>
            </a:endParaRPr>
          </a:p>
          <a:p>
            <a:pPr marL="355600" indent="-355600" fontAlgn="base">
              <a:buFont typeface="+mj-lt"/>
              <a:buAutoNum type="arabicPeriod"/>
            </a:pPr>
            <a:r>
              <a:rPr lang="en-GB" sz="2000" dirty="0" smtClean="0">
                <a:latin typeface="Cambria"/>
                <a:cs typeface="Cambria"/>
              </a:rPr>
              <a:t>Limits, </a:t>
            </a:r>
            <a:r>
              <a:rPr lang="en-GB" sz="2000" dirty="0">
                <a:latin typeface="Cambria"/>
                <a:cs typeface="Cambria"/>
              </a:rPr>
              <a:t>r</a:t>
            </a:r>
            <a:r>
              <a:rPr lang="en-GB" sz="2000" dirty="0" smtClean="0">
                <a:latin typeface="Cambria"/>
                <a:cs typeface="Cambria"/>
              </a:rPr>
              <a:t>eporting and forecasting should </a:t>
            </a:r>
            <a:r>
              <a:rPr lang="en-GB" sz="2000" dirty="0">
                <a:latin typeface="Cambria"/>
                <a:cs typeface="Cambria"/>
              </a:rPr>
              <a:t>commence </a:t>
            </a:r>
            <a:r>
              <a:rPr lang="en-GB" sz="2000" dirty="0" smtClean="0">
                <a:latin typeface="Cambria"/>
                <a:cs typeface="Cambria"/>
              </a:rPr>
              <a:t>immediately after the DCO process, whether or not it is granted </a:t>
            </a:r>
          </a:p>
          <a:p>
            <a:pPr marL="355600" lvl="0" indent="-355600" fontAlgn="base">
              <a:buFont typeface="+mj-lt"/>
              <a:buAutoNum type="arabicPeriod"/>
            </a:pPr>
            <a:r>
              <a:rPr lang="en-GB" sz="2000" dirty="0">
                <a:latin typeface="Cambria"/>
                <a:cs typeface="Cambria"/>
              </a:rPr>
              <a:t>E</a:t>
            </a:r>
            <a:r>
              <a:rPr lang="en-GB" sz="2000" dirty="0" smtClean="0">
                <a:latin typeface="Cambria"/>
                <a:cs typeface="Cambria"/>
              </a:rPr>
              <a:t>xtraordinary reviews should be triggered by significant airspace changes, policy changes and research findings.  Reviews should be able to reduce limits but not increase them</a:t>
            </a:r>
          </a:p>
        </p:txBody>
      </p:sp>
      <p:sp>
        <p:nvSpPr>
          <p:cNvPr id="4" name="Slide Number Placeholder 3"/>
          <p:cNvSpPr>
            <a:spLocks noGrp="1"/>
          </p:cNvSpPr>
          <p:nvPr>
            <p:ph type="sldNum" sz="quarter" idx="12"/>
          </p:nvPr>
        </p:nvSpPr>
        <p:spPr/>
        <p:txBody>
          <a:bodyPr/>
          <a:lstStyle/>
          <a:p>
            <a:fld id="{F18F61F2-6A1F-4648-B8B1-1F5AF9C7AB26}" type="slidenum">
              <a:rPr lang="en-US" smtClean="0"/>
              <a:t>6</a:t>
            </a:fld>
            <a:endParaRPr lang="en-US" dirty="0"/>
          </a:p>
        </p:txBody>
      </p:sp>
    </p:spTree>
    <p:extLst>
      <p:ext uri="{BB962C8B-B14F-4D97-AF65-F5344CB8AC3E}">
        <p14:creationId xmlns:p14="http://schemas.microsoft.com/office/powerpoint/2010/main" val="116028814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smtClean="0">
                <a:latin typeface="Cambria"/>
                <a:cs typeface="Cambria"/>
              </a:rPr>
              <a:t>OPERATING AND ENFORCEMENT ARRANGEMENTS</a:t>
            </a:r>
            <a:endParaRPr lang="en-US" sz="3600" b="1" dirty="0">
              <a:latin typeface="Cambria"/>
              <a:cs typeface="Cambria"/>
            </a:endParaRPr>
          </a:p>
        </p:txBody>
      </p:sp>
      <p:sp>
        <p:nvSpPr>
          <p:cNvPr id="3" name="Content Placeholder 2"/>
          <p:cNvSpPr>
            <a:spLocks noGrp="1"/>
          </p:cNvSpPr>
          <p:nvPr>
            <p:ph idx="1"/>
          </p:nvPr>
        </p:nvSpPr>
        <p:spPr>
          <a:xfrm>
            <a:off x="431800" y="1463040"/>
            <a:ext cx="8255000" cy="3525520"/>
          </a:xfrm>
        </p:spPr>
        <p:txBody>
          <a:bodyPr>
            <a:noAutofit/>
          </a:bodyPr>
          <a:lstStyle/>
          <a:p>
            <a:pPr marL="355600" lvl="0" indent="-355600" fontAlgn="base">
              <a:buFont typeface="+mj-lt"/>
              <a:buAutoNum type="arabicPeriod" startAt="5"/>
            </a:pPr>
            <a:r>
              <a:rPr lang="en-GB" sz="2000" dirty="0" smtClean="0">
                <a:latin typeface="Cambria"/>
                <a:cs typeface="Cambria"/>
              </a:rPr>
              <a:t>Achievement of noise envelope limits must be enforceable, not subject to variation through the planning system, and take precedence over other contractual rights including to slots</a:t>
            </a:r>
          </a:p>
          <a:p>
            <a:pPr marL="355600" lvl="0" indent="-355600" fontAlgn="base">
              <a:buFont typeface="+mj-lt"/>
              <a:buAutoNum type="arabicPeriod" startAt="5"/>
            </a:pPr>
            <a:r>
              <a:rPr lang="en-GB" sz="2000" dirty="0" smtClean="0">
                <a:latin typeface="Cambria"/>
                <a:cs typeface="Cambria"/>
              </a:rPr>
              <a:t>Breach of </a:t>
            </a:r>
            <a:r>
              <a:rPr lang="en-GB" sz="2000" dirty="0">
                <a:latin typeface="Cambria"/>
                <a:cs typeface="Cambria"/>
              </a:rPr>
              <a:t>t</a:t>
            </a:r>
            <a:r>
              <a:rPr lang="en-GB" sz="2000" dirty="0" smtClean="0">
                <a:latin typeface="Cambria"/>
                <a:cs typeface="Cambria"/>
              </a:rPr>
              <a:t>he noise envelope should result in both financial penalties (for the benefit of communities) and compensatory reductions in future </a:t>
            </a:r>
            <a:r>
              <a:rPr lang="en-GB" sz="2000" dirty="0" smtClean="0">
                <a:latin typeface="Cambria"/>
                <a:cs typeface="Cambria"/>
              </a:rPr>
              <a:t>limits, as proposed by the CAA</a:t>
            </a:r>
            <a:endParaRPr lang="en-GB" sz="2000" dirty="0" smtClean="0">
              <a:latin typeface="Cambria"/>
              <a:cs typeface="Cambria"/>
            </a:endParaRPr>
          </a:p>
          <a:p>
            <a:pPr marL="355600" indent="-355600" fontAlgn="base">
              <a:buFont typeface="+mj-lt"/>
              <a:buAutoNum type="arabicPeriod" startAt="5"/>
            </a:pPr>
            <a:r>
              <a:rPr lang="en-GB" sz="2000" dirty="0" smtClean="0">
                <a:latin typeface="Cambria"/>
                <a:cs typeface="Cambria"/>
              </a:rPr>
              <a:t>The noise envelope review body should be independent, expert and have legally-</a:t>
            </a:r>
            <a:r>
              <a:rPr lang="en-GB" sz="2000" dirty="0">
                <a:latin typeface="Cambria"/>
                <a:cs typeface="Cambria"/>
              </a:rPr>
              <a:t>b</a:t>
            </a:r>
            <a:r>
              <a:rPr lang="en-GB" sz="2000" dirty="0" smtClean="0">
                <a:latin typeface="Cambria"/>
                <a:cs typeface="Cambria"/>
              </a:rPr>
              <a:t>inding enforcement powers.  A sub-committee of GATCOM does not meet these tests and would not be acceptable </a:t>
            </a:r>
            <a:endParaRPr lang="en-GB" sz="2000" dirty="0">
              <a:latin typeface="Cambria"/>
              <a:cs typeface="Cambria"/>
            </a:endParaRPr>
          </a:p>
        </p:txBody>
      </p:sp>
      <p:sp>
        <p:nvSpPr>
          <p:cNvPr id="4" name="Slide Number Placeholder 3"/>
          <p:cNvSpPr>
            <a:spLocks noGrp="1"/>
          </p:cNvSpPr>
          <p:nvPr>
            <p:ph type="sldNum" sz="quarter" idx="12"/>
          </p:nvPr>
        </p:nvSpPr>
        <p:spPr/>
        <p:txBody>
          <a:bodyPr/>
          <a:lstStyle/>
          <a:p>
            <a:fld id="{F18F61F2-6A1F-4648-B8B1-1F5AF9C7AB26}" type="slidenum">
              <a:rPr lang="en-US" smtClean="0"/>
              <a:t>7</a:t>
            </a:fld>
            <a:endParaRPr lang="en-US" dirty="0"/>
          </a:p>
        </p:txBody>
      </p:sp>
    </p:spTree>
    <p:extLst>
      <p:ext uri="{BB962C8B-B14F-4D97-AF65-F5344CB8AC3E}">
        <p14:creationId xmlns:p14="http://schemas.microsoft.com/office/powerpoint/2010/main" val="367362441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91956</TotalTime>
  <Words>946</Words>
  <Application>Microsoft Macintosh PowerPoint</Application>
  <PresentationFormat>On-screen Show (4:3)</PresentationFormat>
  <Paragraphs>89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NOISE ENVELOPE GROUP COMMUNITY GROUP VIEWS SUMMARY FOR NEG MEETING 4</vt:lpstr>
      <vt:lpstr>COMMUNITY GROUP REQUESTS PROCESS AND DATA</vt:lpstr>
      <vt:lpstr>COMMUNITY PROPOSALS METRICS ETC</vt:lpstr>
      <vt:lpstr>COMMUNITY PROPOSALS: METRICS ETC</vt:lpstr>
      <vt:lpstr>POLICY TESTS SUMMARY</vt:lpstr>
      <vt:lpstr>OPERATING AND ENFORCEMENT ARRANGEMENTS</vt:lpstr>
      <vt:lpstr>OPERATING AND ENFORCEMENT ARRANGEMENTS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Lloyd</dc:creator>
  <cp:lastModifiedBy>John Lloyd</cp:lastModifiedBy>
  <cp:revision>581</cp:revision>
  <cp:lastPrinted>2022-09-02T11:01:41Z</cp:lastPrinted>
  <dcterms:created xsi:type="dcterms:W3CDTF">2017-01-21T16:22:32Z</dcterms:created>
  <dcterms:modified xsi:type="dcterms:W3CDTF">2022-09-02T11:04:32Z</dcterms:modified>
</cp:coreProperties>
</file>