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56" r:id="rId2"/>
    <p:sldId id="293" r:id="rId3"/>
    <p:sldId id="304" r:id="rId4"/>
    <p:sldId id="305" r:id="rId5"/>
    <p:sldId id="306" r:id="rId6"/>
    <p:sldId id="307" r:id="rId7"/>
    <p:sldId id="308" r:id="rId8"/>
    <p:sldId id="309" r:id="rId9"/>
    <p:sldId id="310" r:id="rId10"/>
    <p:sldId id="311" r:id="rId11"/>
    <p:sldId id="297" r:id="rId12"/>
    <p:sldId id="301" r:id="rId13"/>
    <p:sldId id="313" r:id="rId14"/>
    <p:sldId id="29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656" autoAdjust="0"/>
  </p:normalViewPr>
  <p:slideViewPr>
    <p:cSldViewPr snapToGrid="0" snapToObjects="1">
      <p:cViewPr>
        <p:scale>
          <a:sx n="125" d="100"/>
          <a:sy n="125" d="100"/>
        </p:scale>
        <p:origin x="-320"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28E730-A96B-924E-B8CD-594F6618C048}" type="datetimeFigureOut">
              <a:rPr lang="en-US" smtClean="0"/>
              <a:t>14/06/22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697A03-898F-2D49-87F1-8ECFD9E2B893}" type="slidenum">
              <a:rPr lang="en-US" smtClean="0"/>
              <a:t>‹#›</a:t>
            </a:fld>
            <a:endParaRPr lang="en-US"/>
          </a:p>
        </p:txBody>
      </p:sp>
    </p:spTree>
    <p:extLst>
      <p:ext uri="{BB962C8B-B14F-4D97-AF65-F5344CB8AC3E}">
        <p14:creationId xmlns:p14="http://schemas.microsoft.com/office/powerpoint/2010/main" val="26461362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1DB760-713A-964C-B6E1-93A4C4A666B4}" type="datetimeFigureOut">
              <a:rPr lang="en-US" smtClean="0"/>
              <a:t>14/06/22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C97731-8572-9142-90A9-741049FE742C}" type="slidenum">
              <a:rPr lang="en-US" smtClean="0"/>
              <a:t>‹#›</a:t>
            </a:fld>
            <a:endParaRPr lang="en-US"/>
          </a:p>
        </p:txBody>
      </p:sp>
    </p:spTree>
    <p:extLst>
      <p:ext uri="{BB962C8B-B14F-4D97-AF65-F5344CB8AC3E}">
        <p14:creationId xmlns:p14="http://schemas.microsoft.com/office/powerpoint/2010/main" val="426359723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6B54E1C4-CDE0-EF44-ADB4-AF5C0697E487}" type="datetime1">
              <a:rPr lang="en-GB" smtClean="0"/>
              <a:t>14/06/22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2064782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7C298D5-3ABF-B345-B106-6DFE27D7E625}" type="datetime1">
              <a:rPr lang="en-GB" smtClean="0"/>
              <a:t>14/06/22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1528243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3125651-BFA8-C340-9423-EE8C9CCE9A69}" type="datetime1">
              <a:rPr lang="en-GB" smtClean="0"/>
              <a:t>14/06/22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2787148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814493C-00D1-AD45-86BB-FC58030B1221}" type="datetime1">
              <a:rPr lang="en-GB" smtClean="0"/>
              <a:t>14/06/22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944650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EC5F810D-4911-8F48-A757-9CFA8FDAAB4A}" type="datetime1">
              <a:rPr lang="en-GB" smtClean="0"/>
              <a:t>14/06/22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425407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C2FD07EA-CC76-8D4D-A965-71496211A6A9}" type="datetime1">
              <a:rPr lang="en-GB" smtClean="0"/>
              <a:t>14/06/22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957601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5B1D49C2-D307-B94E-8048-550D1FB921B9}" type="datetime1">
              <a:rPr lang="en-GB" smtClean="0"/>
              <a:t>14/06/22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2027925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221F3CE-E61F-5F46-8DD3-E321379E7BDF}" type="datetime1">
              <a:rPr lang="en-GB" smtClean="0"/>
              <a:t>14/06/22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3845345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BF1710-58B5-F24C-BB8B-F81E66F951EB}" type="datetime1">
              <a:rPr lang="en-GB" smtClean="0"/>
              <a:t>14/06/22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3522607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6D0B85B-444C-CB40-B394-0703D02C26E6}" type="datetime1">
              <a:rPr lang="en-GB" smtClean="0"/>
              <a:t>14/06/22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464769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85032453-F272-EB46-8673-44E2BF4CE76C}" type="datetime1">
              <a:rPr lang="en-GB" smtClean="0"/>
              <a:t>14/06/22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23975787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A52780-0737-774D-A214-02EC260A5BF6}" type="datetime1">
              <a:rPr lang="en-GB" smtClean="0"/>
              <a:t>14/06/22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8F61F2-6A1F-4648-B8B1-1F5AF9C7AB26}" type="slidenum">
              <a:rPr lang="en-US" smtClean="0"/>
              <a:t>‹#›</a:t>
            </a:fld>
            <a:endParaRPr lang="en-US"/>
          </a:p>
        </p:txBody>
      </p:sp>
    </p:spTree>
    <p:extLst>
      <p:ext uri="{BB962C8B-B14F-4D97-AF65-F5344CB8AC3E}">
        <p14:creationId xmlns:p14="http://schemas.microsoft.com/office/powerpoint/2010/main" val="1283006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1800" y="3327400"/>
            <a:ext cx="8255000" cy="1752600"/>
          </a:xfrm>
        </p:spPr>
        <p:txBody>
          <a:bodyPr>
            <a:noAutofit/>
          </a:bodyPr>
          <a:lstStyle/>
          <a:p>
            <a:r>
              <a:rPr lang="en-US" sz="3600" b="1" dirty="0" smtClean="0">
                <a:latin typeface="Cambria"/>
                <a:cs typeface="Cambria"/>
              </a:rPr>
              <a:t>NOISE ENVELOPE GROUP</a:t>
            </a:r>
            <a:br>
              <a:rPr lang="en-US" sz="3600" b="1" dirty="0" smtClean="0">
                <a:latin typeface="Cambria"/>
                <a:cs typeface="Cambria"/>
              </a:rPr>
            </a:br>
            <a:r>
              <a:rPr lang="en-US" sz="3600" b="1" dirty="0" smtClean="0">
                <a:latin typeface="Cambria"/>
                <a:cs typeface="Cambria"/>
              </a:rPr>
              <a:t>COMMUNITY </a:t>
            </a:r>
            <a:r>
              <a:rPr lang="en-US" sz="3600" b="1" smtClean="0">
                <a:latin typeface="Cambria"/>
                <a:cs typeface="Cambria"/>
              </a:rPr>
              <a:t>GROUP </a:t>
            </a:r>
            <a:r>
              <a:rPr lang="en-US" sz="3600" b="1" smtClean="0">
                <a:latin typeface="Cambria"/>
                <a:cs typeface="Cambria"/>
              </a:rPr>
              <a:t>POSITION </a:t>
            </a:r>
            <a:r>
              <a:rPr lang="en-US" sz="3600" b="1" dirty="0" smtClean="0">
                <a:latin typeface="Cambria"/>
                <a:cs typeface="Cambria"/>
              </a:rPr>
              <a:t>PAPER</a:t>
            </a:r>
            <a:endParaRPr lang="en-US" sz="3600" b="1" dirty="0">
              <a:latin typeface="Cambria"/>
              <a:cs typeface="Cambria"/>
            </a:endParaRPr>
          </a:p>
        </p:txBody>
      </p:sp>
      <p:sp>
        <p:nvSpPr>
          <p:cNvPr id="11" name="TextBox 10"/>
          <p:cNvSpPr txBox="1"/>
          <p:nvPr/>
        </p:nvSpPr>
        <p:spPr>
          <a:xfrm>
            <a:off x="533400" y="5891768"/>
            <a:ext cx="2946400" cy="400110"/>
          </a:xfrm>
          <a:prstGeom prst="rect">
            <a:avLst/>
          </a:prstGeom>
          <a:noFill/>
        </p:spPr>
        <p:txBody>
          <a:bodyPr wrap="square" rtlCol="0">
            <a:spAutoFit/>
          </a:bodyPr>
          <a:lstStyle/>
          <a:p>
            <a:r>
              <a:rPr lang="en-US" sz="2000" b="1" dirty="0" smtClean="0">
                <a:latin typeface="Cambria"/>
                <a:cs typeface="Cambria"/>
              </a:rPr>
              <a:t>June 2022</a:t>
            </a:r>
            <a:endParaRPr lang="en-US" sz="2000" b="1" dirty="0">
              <a:latin typeface="Cambria"/>
              <a:cs typeface="Cambria"/>
            </a:endParaRPr>
          </a:p>
        </p:txBody>
      </p:sp>
      <p:pic>
        <p:nvPicPr>
          <p:cNvPr id="5" name="Picture 4"/>
          <p:cNvPicPr>
            <a:picLocks noChangeAspect="1"/>
          </p:cNvPicPr>
          <p:nvPr/>
        </p:nvPicPr>
        <p:blipFill>
          <a:blip r:embed="rId2"/>
          <a:stretch>
            <a:fillRect/>
          </a:stretch>
        </p:blipFill>
        <p:spPr>
          <a:xfrm>
            <a:off x="2476500" y="1426085"/>
            <a:ext cx="4124923" cy="1524428"/>
          </a:xfrm>
          <a:prstGeom prst="rect">
            <a:avLst/>
          </a:prstGeom>
        </p:spPr>
      </p:pic>
    </p:spTree>
    <p:extLst>
      <p:ext uri="{BB962C8B-B14F-4D97-AF65-F5344CB8AC3E}">
        <p14:creationId xmlns:p14="http://schemas.microsoft.com/office/powerpoint/2010/main" val="85875034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2500" cy="1143000"/>
          </a:xfrm>
        </p:spPr>
        <p:txBody>
          <a:bodyPr>
            <a:normAutofit fontScale="90000"/>
          </a:bodyPr>
          <a:lstStyle/>
          <a:p>
            <a:pPr algn="l"/>
            <a:r>
              <a:rPr lang="en-US" b="1" dirty="0" smtClean="0">
                <a:latin typeface="Cambria"/>
                <a:cs typeface="Cambria"/>
              </a:rPr>
              <a:t>Policy tests 1 and 2 conclusions</a:t>
            </a:r>
            <a:br>
              <a:rPr lang="en-US" b="1" dirty="0" smtClean="0">
                <a:latin typeface="Cambria"/>
                <a:cs typeface="Cambria"/>
              </a:rPr>
            </a:br>
            <a:endParaRPr lang="en-US" b="1" dirty="0">
              <a:latin typeface="Cambria"/>
              <a:cs typeface="Cambria"/>
            </a:endParaRPr>
          </a:p>
        </p:txBody>
      </p:sp>
      <p:sp>
        <p:nvSpPr>
          <p:cNvPr id="4" name="Slide Number Placeholder 3"/>
          <p:cNvSpPr>
            <a:spLocks noGrp="1"/>
          </p:cNvSpPr>
          <p:nvPr>
            <p:ph type="sldNum" sz="quarter" idx="12"/>
          </p:nvPr>
        </p:nvSpPr>
        <p:spPr/>
        <p:txBody>
          <a:bodyPr/>
          <a:lstStyle/>
          <a:p>
            <a:fld id="{F18F61F2-6A1F-4648-B8B1-1F5AF9C7AB26}" type="slidenum">
              <a:rPr lang="en-US" smtClean="0"/>
              <a:t>10</a:t>
            </a:fld>
            <a:endParaRPr lang="en-US" dirty="0"/>
          </a:p>
        </p:txBody>
      </p:sp>
      <p:pic>
        <p:nvPicPr>
          <p:cNvPr id="9" name="Picture 8"/>
          <p:cNvPicPr>
            <a:picLocks noChangeAspect="1"/>
          </p:cNvPicPr>
          <p:nvPr/>
        </p:nvPicPr>
        <p:blipFill>
          <a:blip r:embed="rId2"/>
          <a:stretch>
            <a:fillRect/>
          </a:stretch>
        </p:blipFill>
        <p:spPr>
          <a:xfrm>
            <a:off x="596900" y="5799814"/>
            <a:ext cx="1832385" cy="677186"/>
          </a:xfrm>
          <a:prstGeom prst="rect">
            <a:avLst/>
          </a:prstGeom>
        </p:spPr>
      </p:pic>
      <p:sp>
        <p:nvSpPr>
          <p:cNvPr id="6" name="Content Placeholder 2"/>
          <p:cNvSpPr>
            <a:spLocks noGrp="1"/>
          </p:cNvSpPr>
          <p:nvPr>
            <p:ph idx="1"/>
          </p:nvPr>
        </p:nvSpPr>
        <p:spPr>
          <a:xfrm>
            <a:off x="457200" y="1524000"/>
            <a:ext cx="7962900" cy="3759200"/>
          </a:xfrm>
        </p:spPr>
        <p:txBody>
          <a:bodyPr>
            <a:noAutofit/>
          </a:bodyPr>
          <a:lstStyle/>
          <a:p>
            <a:pPr marL="0" indent="0" fontAlgn="base">
              <a:buNone/>
            </a:pPr>
            <a:r>
              <a:rPr lang="en-GB" sz="2000" dirty="0" smtClean="0">
                <a:latin typeface="Cambria"/>
                <a:cs typeface="Cambria"/>
              </a:rPr>
              <a:t>Gatwick’s </a:t>
            </a:r>
            <a:r>
              <a:rPr lang="en-GB" sz="2000" dirty="0">
                <a:latin typeface="Cambria"/>
                <a:cs typeface="Cambria"/>
              </a:rPr>
              <a:t>proposals </a:t>
            </a:r>
            <a:r>
              <a:rPr lang="en-GB" sz="2000" dirty="0" smtClean="0">
                <a:latin typeface="Cambria"/>
                <a:cs typeface="Cambria"/>
              </a:rPr>
              <a:t>clearly do </a:t>
            </a:r>
            <a:r>
              <a:rPr lang="en-GB" sz="2000" dirty="0">
                <a:latin typeface="Cambria"/>
                <a:cs typeface="Cambria"/>
              </a:rPr>
              <a:t>not meet policy </a:t>
            </a:r>
            <a:r>
              <a:rPr lang="en-GB" sz="2000" dirty="0" smtClean="0">
                <a:latin typeface="Cambria"/>
                <a:cs typeface="Cambria"/>
              </a:rPr>
              <a:t>tests </a:t>
            </a:r>
            <a:r>
              <a:rPr lang="en-GB" sz="2000" dirty="0">
                <a:latin typeface="Cambria"/>
                <a:cs typeface="Cambria"/>
              </a:rPr>
              <a:t>1 </a:t>
            </a:r>
            <a:r>
              <a:rPr lang="en-GB" sz="2000" dirty="0" smtClean="0">
                <a:latin typeface="Cambria"/>
                <a:cs typeface="Cambria"/>
              </a:rPr>
              <a:t>and 2:</a:t>
            </a:r>
            <a:endParaRPr lang="en-GB" sz="2000" dirty="0">
              <a:latin typeface="Cambria"/>
              <a:cs typeface="Cambria"/>
            </a:endParaRPr>
          </a:p>
          <a:p>
            <a:pPr marL="457200" indent="-457200" fontAlgn="base">
              <a:buFont typeface="+mj-lt"/>
              <a:buAutoNum type="arabicPeriod"/>
            </a:pPr>
            <a:r>
              <a:rPr lang="en-GB" sz="2000" dirty="0">
                <a:latin typeface="Cambria"/>
                <a:cs typeface="Cambria"/>
              </a:rPr>
              <a:t>T</a:t>
            </a:r>
            <a:r>
              <a:rPr lang="en-GB" sz="2000" dirty="0" smtClean="0">
                <a:latin typeface="Cambria"/>
                <a:cs typeface="Cambria"/>
              </a:rPr>
              <a:t>he </a:t>
            </a:r>
            <a:r>
              <a:rPr lang="en-GB" sz="2000" dirty="0">
                <a:latin typeface="Cambria"/>
                <a:cs typeface="Cambria"/>
              </a:rPr>
              <a:t>industry would realise very substantial benefits but the community would realise disbenefits or only very modest </a:t>
            </a:r>
            <a:r>
              <a:rPr lang="en-GB" sz="2000" dirty="0" smtClean="0">
                <a:latin typeface="Cambria"/>
                <a:cs typeface="Cambria"/>
              </a:rPr>
              <a:t>benefits </a:t>
            </a:r>
          </a:p>
          <a:p>
            <a:pPr marL="457200" indent="-457200" fontAlgn="base">
              <a:buFont typeface="+mj-lt"/>
              <a:buAutoNum type="arabicPeriod"/>
            </a:pPr>
            <a:r>
              <a:rPr lang="en-GB" sz="2000" dirty="0" smtClean="0">
                <a:latin typeface="Cambria"/>
                <a:cs typeface="Cambria"/>
              </a:rPr>
              <a:t>Even </a:t>
            </a:r>
            <a:r>
              <a:rPr lang="en-GB" sz="2000" dirty="0">
                <a:latin typeface="Cambria"/>
                <a:cs typeface="Cambria"/>
              </a:rPr>
              <a:t>using Gatwick’s preferred average noise metric (which does not represent noise impacts adequately), noise is projected to increase as the airport’s capacity grows, rather than to reduce as policy </a:t>
            </a:r>
            <a:r>
              <a:rPr lang="en-GB" sz="2000" dirty="0" smtClean="0">
                <a:latin typeface="Cambria"/>
                <a:cs typeface="Cambria"/>
              </a:rPr>
              <a:t>requires</a:t>
            </a:r>
          </a:p>
          <a:p>
            <a:pPr marL="0" indent="0" fontAlgn="base">
              <a:buNone/>
            </a:pPr>
            <a:r>
              <a:rPr lang="en-GB" sz="2000" dirty="0" smtClean="0">
                <a:latin typeface="Cambria"/>
                <a:cs typeface="Cambria"/>
              </a:rPr>
              <a:t>It follows that </a:t>
            </a:r>
            <a:r>
              <a:rPr lang="en-GB" sz="2000" dirty="0">
                <a:latin typeface="Cambria"/>
                <a:cs typeface="Cambria"/>
              </a:rPr>
              <a:t>the benefits of technology improvements are not being </a:t>
            </a:r>
            <a:r>
              <a:rPr lang="en-GB" sz="2000" dirty="0" smtClean="0">
                <a:latin typeface="Cambria"/>
                <a:cs typeface="Cambria"/>
              </a:rPr>
              <a:t>shared, </a:t>
            </a:r>
            <a:r>
              <a:rPr lang="en-GB" sz="2000" dirty="0">
                <a:latin typeface="Cambria"/>
                <a:cs typeface="Cambria"/>
              </a:rPr>
              <a:t>or are being more than outweighed by additional traffic.  </a:t>
            </a:r>
            <a:r>
              <a:rPr lang="en-GB" sz="2000" dirty="0" smtClean="0">
                <a:latin typeface="Cambria"/>
                <a:cs typeface="Cambria"/>
              </a:rPr>
              <a:t>Policy </a:t>
            </a:r>
            <a:r>
              <a:rPr lang="en-GB" sz="2000" dirty="0">
                <a:latin typeface="Cambria"/>
                <a:cs typeface="Cambria"/>
              </a:rPr>
              <a:t>test 3 is therefore also failed. </a:t>
            </a:r>
            <a:endParaRPr lang="en-GB" sz="2000" dirty="0" smtClean="0">
              <a:latin typeface="Cambria"/>
              <a:cs typeface="Cambria"/>
            </a:endParaRPr>
          </a:p>
        </p:txBody>
      </p:sp>
    </p:spTree>
    <p:extLst>
      <p:ext uri="{BB962C8B-B14F-4D97-AF65-F5344CB8AC3E}">
        <p14:creationId xmlns:p14="http://schemas.microsoft.com/office/powerpoint/2010/main" val="59275757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2500" cy="1143000"/>
          </a:xfrm>
        </p:spPr>
        <p:txBody>
          <a:bodyPr>
            <a:normAutofit fontScale="90000"/>
          </a:bodyPr>
          <a:lstStyle/>
          <a:p>
            <a:pPr algn="l"/>
            <a:r>
              <a:rPr lang="en-US" b="1" dirty="0" smtClean="0">
                <a:latin typeface="Cambria"/>
                <a:cs typeface="Cambria"/>
              </a:rPr>
              <a:t>Policy test 4</a:t>
            </a:r>
            <a:br>
              <a:rPr lang="en-US" b="1" dirty="0" smtClean="0">
                <a:latin typeface="Cambria"/>
                <a:cs typeface="Cambria"/>
              </a:rPr>
            </a:br>
            <a:endParaRPr lang="en-US" b="1" dirty="0">
              <a:latin typeface="Cambria"/>
              <a:cs typeface="Cambria"/>
            </a:endParaRPr>
          </a:p>
        </p:txBody>
      </p:sp>
      <p:sp>
        <p:nvSpPr>
          <p:cNvPr id="4" name="Slide Number Placeholder 3"/>
          <p:cNvSpPr>
            <a:spLocks noGrp="1"/>
          </p:cNvSpPr>
          <p:nvPr>
            <p:ph type="sldNum" sz="quarter" idx="12"/>
          </p:nvPr>
        </p:nvSpPr>
        <p:spPr/>
        <p:txBody>
          <a:bodyPr/>
          <a:lstStyle/>
          <a:p>
            <a:fld id="{F18F61F2-6A1F-4648-B8B1-1F5AF9C7AB26}" type="slidenum">
              <a:rPr lang="en-US" smtClean="0"/>
              <a:t>11</a:t>
            </a:fld>
            <a:endParaRPr lang="en-US" dirty="0"/>
          </a:p>
        </p:txBody>
      </p:sp>
      <p:pic>
        <p:nvPicPr>
          <p:cNvPr id="9" name="Picture 8"/>
          <p:cNvPicPr>
            <a:picLocks noChangeAspect="1"/>
          </p:cNvPicPr>
          <p:nvPr/>
        </p:nvPicPr>
        <p:blipFill>
          <a:blip r:embed="rId2"/>
          <a:stretch>
            <a:fillRect/>
          </a:stretch>
        </p:blipFill>
        <p:spPr>
          <a:xfrm>
            <a:off x="596900" y="5799814"/>
            <a:ext cx="1832385" cy="677186"/>
          </a:xfrm>
          <a:prstGeom prst="rect">
            <a:avLst/>
          </a:prstGeom>
        </p:spPr>
      </p:pic>
      <p:sp>
        <p:nvSpPr>
          <p:cNvPr id="6" name="Content Placeholder 2"/>
          <p:cNvSpPr>
            <a:spLocks noGrp="1"/>
          </p:cNvSpPr>
          <p:nvPr>
            <p:ph idx="1"/>
          </p:nvPr>
        </p:nvSpPr>
        <p:spPr>
          <a:xfrm>
            <a:off x="457200" y="1625600"/>
            <a:ext cx="7962900" cy="520700"/>
          </a:xfrm>
        </p:spPr>
        <p:txBody>
          <a:bodyPr>
            <a:noAutofit/>
          </a:bodyPr>
          <a:lstStyle/>
          <a:p>
            <a:pPr marL="0" lvl="0" indent="0" fontAlgn="base">
              <a:buNone/>
            </a:pPr>
            <a:r>
              <a:rPr lang="en-GB" sz="2000" i="1" dirty="0">
                <a:latin typeface="Cambria"/>
                <a:cs typeface="Cambria"/>
              </a:rPr>
              <a:t>Noise should be limited and both the number of people significantly affected by aircraft noise and the total adverse effects on health and quality of life from aviation noise should </a:t>
            </a:r>
            <a:r>
              <a:rPr lang="en-GB" sz="2000" i="1" dirty="0" smtClean="0">
                <a:latin typeface="Cambria"/>
                <a:cs typeface="Cambria"/>
              </a:rPr>
              <a:t>reduce.</a:t>
            </a:r>
            <a:endParaRPr lang="en-GB" sz="2000" i="1" dirty="0">
              <a:latin typeface="Cambria"/>
              <a:cs typeface="Cambria"/>
            </a:endParaRPr>
          </a:p>
          <a:p>
            <a:pPr marL="0" indent="0" fontAlgn="base">
              <a:buNone/>
            </a:pPr>
            <a:endParaRPr lang="en-GB" sz="2000" dirty="0" smtClean="0">
              <a:latin typeface="Cambria"/>
              <a:cs typeface="Cambria"/>
            </a:endParaRPr>
          </a:p>
          <a:p>
            <a:pPr marL="0" indent="0" fontAlgn="base">
              <a:buNone/>
            </a:pPr>
            <a:r>
              <a:rPr lang="en-GB" sz="2000" dirty="0">
                <a:latin typeface="Cambria"/>
                <a:cs typeface="Cambria"/>
              </a:rPr>
              <a:t>Gatwick’s </a:t>
            </a:r>
            <a:r>
              <a:rPr lang="en-GB" sz="2000" dirty="0" smtClean="0">
                <a:latin typeface="Cambria"/>
                <a:cs typeface="Cambria"/>
              </a:rPr>
              <a:t>noise envelope proposals make </a:t>
            </a:r>
            <a:r>
              <a:rPr lang="en-GB" sz="2000" dirty="0">
                <a:latin typeface="Cambria"/>
                <a:cs typeface="Cambria"/>
              </a:rPr>
              <a:t>no reference to reducing the number of people significantly affected by aircraft </a:t>
            </a:r>
            <a:r>
              <a:rPr lang="en-GB" sz="2000" dirty="0" smtClean="0">
                <a:latin typeface="Cambria"/>
                <a:cs typeface="Cambria"/>
              </a:rPr>
              <a:t>noise or the total adverse effects of noise. </a:t>
            </a:r>
            <a:endParaRPr lang="en-GB" sz="2000" dirty="0">
              <a:latin typeface="Cambria"/>
              <a:cs typeface="Cambria"/>
            </a:endParaRPr>
          </a:p>
        </p:txBody>
      </p:sp>
    </p:spTree>
    <p:extLst>
      <p:ext uri="{BB962C8B-B14F-4D97-AF65-F5344CB8AC3E}">
        <p14:creationId xmlns:p14="http://schemas.microsoft.com/office/powerpoint/2010/main" val="349983308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2500" cy="1143000"/>
          </a:xfrm>
        </p:spPr>
        <p:txBody>
          <a:bodyPr>
            <a:normAutofit fontScale="90000"/>
          </a:bodyPr>
          <a:lstStyle/>
          <a:p>
            <a:pPr algn="l"/>
            <a:r>
              <a:rPr lang="en-US" b="1" dirty="0" smtClean="0">
                <a:latin typeface="Cambria"/>
                <a:cs typeface="Cambria"/>
              </a:rPr>
              <a:t>CAA CAP 1129</a:t>
            </a:r>
            <a:br>
              <a:rPr lang="en-US" b="1" dirty="0" smtClean="0">
                <a:latin typeface="Cambria"/>
                <a:cs typeface="Cambria"/>
              </a:rPr>
            </a:br>
            <a:endParaRPr lang="en-US" b="1" dirty="0">
              <a:latin typeface="Cambria"/>
              <a:cs typeface="Cambria"/>
            </a:endParaRPr>
          </a:p>
        </p:txBody>
      </p:sp>
      <p:sp>
        <p:nvSpPr>
          <p:cNvPr id="4" name="Slide Number Placeholder 3"/>
          <p:cNvSpPr>
            <a:spLocks noGrp="1"/>
          </p:cNvSpPr>
          <p:nvPr>
            <p:ph type="sldNum" sz="quarter" idx="12"/>
          </p:nvPr>
        </p:nvSpPr>
        <p:spPr/>
        <p:txBody>
          <a:bodyPr/>
          <a:lstStyle/>
          <a:p>
            <a:fld id="{F18F61F2-6A1F-4648-B8B1-1F5AF9C7AB26}" type="slidenum">
              <a:rPr lang="en-US" smtClean="0"/>
              <a:t>12</a:t>
            </a:fld>
            <a:endParaRPr lang="en-US" dirty="0"/>
          </a:p>
        </p:txBody>
      </p:sp>
      <p:pic>
        <p:nvPicPr>
          <p:cNvPr id="9" name="Picture 8"/>
          <p:cNvPicPr>
            <a:picLocks noChangeAspect="1"/>
          </p:cNvPicPr>
          <p:nvPr/>
        </p:nvPicPr>
        <p:blipFill>
          <a:blip r:embed="rId2"/>
          <a:stretch>
            <a:fillRect/>
          </a:stretch>
        </p:blipFill>
        <p:spPr>
          <a:xfrm>
            <a:off x="596900" y="5799814"/>
            <a:ext cx="1832385" cy="677186"/>
          </a:xfrm>
          <a:prstGeom prst="rect">
            <a:avLst/>
          </a:prstGeom>
        </p:spPr>
      </p:pic>
      <p:sp>
        <p:nvSpPr>
          <p:cNvPr id="6" name="Content Placeholder 2"/>
          <p:cNvSpPr>
            <a:spLocks noGrp="1"/>
          </p:cNvSpPr>
          <p:nvPr>
            <p:ph idx="1"/>
          </p:nvPr>
        </p:nvSpPr>
        <p:spPr>
          <a:xfrm>
            <a:off x="457200" y="1625600"/>
            <a:ext cx="8102600" cy="520700"/>
          </a:xfrm>
        </p:spPr>
        <p:txBody>
          <a:bodyPr>
            <a:noAutofit/>
          </a:bodyPr>
          <a:lstStyle/>
          <a:p>
            <a:pPr marL="0" indent="0" fontAlgn="base">
              <a:buNone/>
            </a:pPr>
            <a:r>
              <a:rPr lang="en-GB" sz="2000" dirty="0" smtClean="0">
                <a:latin typeface="Cambria"/>
                <a:cs typeface="Cambria"/>
              </a:rPr>
              <a:t>Gatwick’s </a:t>
            </a:r>
            <a:r>
              <a:rPr lang="en-GB" sz="2000" dirty="0">
                <a:latin typeface="Cambria"/>
                <a:cs typeface="Cambria"/>
              </a:rPr>
              <a:t>proposals fail to </a:t>
            </a:r>
            <a:r>
              <a:rPr lang="en-GB" sz="2000" dirty="0" smtClean="0">
                <a:latin typeface="Cambria"/>
                <a:cs typeface="Cambria"/>
              </a:rPr>
              <a:t>meet key </a:t>
            </a:r>
            <a:r>
              <a:rPr lang="en-GB" sz="2000" dirty="0">
                <a:latin typeface="Cambria"/>
                <a:cs typeface="Cambria"/>
              </a:rPr>
              <a:t>CAP 1129 recommendations. </a:t>
            </a:r>
            <a:endParaRPr lang="en-GB" sz="2000" dirty="0" smtClean="0">
              <a:latin typeface="Cambria"/>
              <a:cs typeface="Cambria"/>
            </a:endParaRPr>
          </a:p>
          <a:p>
            <a:pPr marL="0" indent="0" fontAlgn="base">
              <a:buNone/>
            </a:pPr>
            <a:r>
              <a:rPr lang="en-GB" sz="2000" dirty="0" smtClean="0">
                <a:latin typeface="Cambria"/>
                <a:cs typeface="Cambria"/>
              </a:rPr>
              <a:t>In </a:t>
            </a:r>
            <a:r>
              <a:rPr lang="en-GB" sz="2000" dirty="0">
                <a:latin typeface="Cambria"/>
                <a:cs typeface="Cambria"/>
              </a:rPr>
              <a:t>particular</a:t>
            </a:r>
            <a:r>
              <a:rPr lang="en-GB" sz="2000" dirty="0" smtClean="0">
                <a:latin typeface="Cambria"/>
                <a:cs typeface="Cambria"/>
              </a:rPr>
              <a:t>:</a:t>
            </a:r>
            <a:endParaRPr lang="en-GB" sz="2000" dirty="0">
              <a:latin typeface="Cambria"/>
              <a:cs typeface="Cambria"/>
            </a:endParaRPr>
          </a:p>
          <a:p>
            <a:pPr lvl="0" fontAlgn="base"/>
            <a:r>
              <a:rPr lang="en-GB" sz="2000" dirty="0" smtClean="0">
                <a:latin typeface="Cambria"/>
                <a:cs typeface="Cambria"/>
              </a:rPr>
              <a:t>It has </a:t>
            </a:r>
            <a:r>
              <a:rPr lang="en-GB" sz="2000" dirty="0">
                <a:latin typeface="Cambria"/>
                <a:cs typeface="Cambria"/>
              </a:rPr>
              <a:t>made no attempt to agree its proposals with other stakeholders as CAP 1129 </a:t>
            </a:r>
            <a:r>
              <a:rPr lang="en-GB" sz="2000" dirty="0" smtClean="0">
                <a:latin typeface="Cambria"/>
                <a:cs typeface="Cambria"/>
              </a:rPr>
              <a:t>requires  </a:t>
            </a:r>
            <a:endParaRPr lang="en-GB" sz="2000" dirty="0">
              <a:latin typeface="Cambria"/>
              <a:cs typeface="Cambria"/>
            </a:endParaRPr>
          </a:p>
          <a:p>
            <a:pPr lvl="0" fontAlgn="base"/>
            <a:r>
              <a:rPr lang="en-GB" sz="2000" dirty="0" smtClean="0">
                <a:latin typeface="Cambria"/>
                <a:cs typeface="Cambria"/>
              </a:rPr>
              <a:t>It has </a:t>
            </a:r>
            <a:r>
              <a:rPr lang="en-GB" sz="2000" dirty="0">
                <a:latin typeface="Cambria"/>
                <a:cs typeface="Cambria"/>
              </a:rPr>
              <a:t>proposed the single metric that best suits its interests rather than a combination of parameters as CAP 1129 </a:t>
            </a:r>
            <a:r>
              <a:rPr lang="en-GB" sz="2000" dirty="0" smtClean="0">
                <a:latin typeface="Cambria"/>
                <a:cs typeface="Cambria"/>
              </a:rPr>
              <a:t>recommends</a:t>
            </a:r>
            <a:endParaRPr lang="en-GB" sz="2000" dirty="0">
              <a:latin typeface="Cambria"/>
              <a:cs typeface="Cambria"/>
            </a:endParaRPr>
          </a:p>
          <a:p>
            <a:pPr fontAlgn="base"/>
            <a:r>
              <a:rPr lang="en-GB" sz="2000" dirty="0">
                <a:latin typeface="Cambria"/>
                <a:cs typeface="Cambria"/>
              </a:rPr>
              <a:t>There has been no involvement of independent third parties in the development of the </a:t>
            </a:r>
            <a:r>
              <a:rPr lang="en-GB" sz="2000" dirty="0" smtClean="0">
                <a:latin typeface="Cambria"/>
                <a:cs typeface="Cambria"/>
              </a:rPr>
              <a:t>envelope</a:t>
            </a:r>
            <a:endParaRPr lang="en-GB" sz="2000" dirty="0">
              <a:latin typeface="Cambria"/>
              <a:cs typeface="Cambria"/>
            </a:endParaRPr>
          </a:p>
          <a:p>
            <a:pPr lvl="0" fontAlgn="base"/>
            <a:r>
              <a:rPr lang="en-GB" sz="2000" dirty="0" smtClean="0">
                <a:latin typeface="Cambria"/>
                <a:cs typeface="Cambria"/>
              </a:rPr>
              <a:t>There </a:t>
            </a:r>
            <a:r>
              <a:rPr lang="en-GB" sz="2000" dirty="0">
                <a:latin typeface="Cambria"/>
                <a:cs typeface="Cambria"/>
              </a:rPr>
              <a:t>has been no discussion on the life-span of the proposed envelope or the means of implementation and </a:t>
            </a:r>
            <a:r>
              <a:rPr lang="en-GB" sz="2000" dirty="0" smtClean="0">
                <a:latin typeface="Cambria"/>
                <a:cs typeface="Cambria"/>
              </a:rPr>
              <a:t>enforcement</a:t>
            </a:r>
            <a:endParaRPr lang="en-GB" sz="2000" dirty="0">
              <a:latin typeface="Cambria"/>
              <a:cs typeface="Cambria"/>
            </a:endParaRPr>
          </a:p>
          <a:p>
            <a:pPr marL="0" lvl="0" indent="0" fontAlgn="base">
              <a:buNone/>
            </a:pPr>
            <a:endParaRPr lang="en-GB" sz="2000" dirty="0">
              <a:latin typeface="Cambria"/>
              <a:cs typeface="Cambria"/>
            </a:endParaRPr>
          </a:p>
        </p:txBody>
      </p:sp>
    </p:spTree>
    <p:extLst>
      <p:ext uri="{BB962C8B-B14F-4D97-AF65-F5344CB8AC3E}">
        <p14:creationId xmlns:p14="http://schemas.microsoft.com/office/powerpoint/2010/main" val="156393174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2500" cy="1143000"/>
          </a:xfrm>
        </p:spPr>
        <p:txBody>
          <a:bodyPr>
            <a:normAutofit fontScale="90000"/>
          </a:bodyPr>
          <a:lstStyle/>
          <a:p>
            <a:pPr algn="l"/>
            <a:r>
              <a:rPr lang="en-US" b="1" dirty="0" smtClean="0">
                <a:latin typeface="Cambria"/>
                <a:cs typeface="Cambria"/>
              </a:rPr>
              <a:t>REGULATION 598</a:t>
            </a:r>
            <a:br>
              <a:rPr lang="en-US" b="1" dirty="0" smtClean="0">
                <a:latin typeface="Cambria"/>
                <a:cs typeface="Cambria"/>
              </a:rPr>
            </a:br>
            <a:endParaRPr lang="en-US" b="1" dirty="0">
              <a:latin typeface="Cambria"/>
              <a:cs typeface="Cambria"/>
            </a:endParaRPr>
          </a:p>
        </p:txBody>
      </p:sp>
      <p:sp>
        <p:nvSpPr>
          <p:cNvPr id="4" name="Slide Number Placeholder 3"/>
          <p:cNvSpPr>
            <a:spLocks noGrp="1"/>
          </p:cNvSpPr>
          <p:nvPr>
            <p:ph type="sldNum" sz="quarter" idx="12"/>
          </p:nvPr>
        </p:nvSpPr>
        <p:spPr/>
        <p:txBody>
          <a:bodyPr/>
          <a:lstStyle/>
          <a:p>
            <a:fld id="{F18F61F2-6A1F-4648-B8B1-1F5AF9C7AB26}" type="slidenum">
              <a:rPr lang="en-US" smtClean="0"/>
              <a:t>13</a:t>
            </a:fld>
            <a:endParaRPr lang="en-US" dirty="0"/>
          </a:p>
        </p:txBody>
      </p:sp>
      <p:pic>
        <p:nvPicPr>
          <p:cNvPr id="9" name="Picture 8"/>
          <p:cNvPicPr>
            <a:picLocks noChangeAspect="1"/>
          </p:cNvPicPr>
          <p:nvPr/>
        </p:nvPicPr>
        <p:blipFill>
          <a:blip r:embed="rId2"/>
          <a:stretch>
            <a:fillRect/>
          </a:stretch>
        </p:blipFill>
        <p:spPr>
          <a:xfrm>
            <a:off x="596900" y="5799814"/>
            <a:ext cx="1832385" cy="677186"/>
          </a:xfrm>
          <a:prstGeom prst="rect">
            <a:avLst/>
          </a:prstGeom>
        </p:spPr>
      </p:pic>
      <p:sp>
        <p:nvSpPr>
          <p:cNvPr id="6" name="Content Placeholder 2"/>
          <p:cNvSpPr>
            <a:spLocks noGrp="1"/>
          </p:cNvSpPr>
          <p:nvPr>
            <p:ph idx="1"/>
          </p:nvPr>
        </p:nvSpPr>
        <p:spPr>
          <a:xfrm>
            <a:off x="457200" y="1625600"/>
            <a:ext cx="8102600" cy="2448560"/>
          </a:xfrm>
        </p:spPr>
        <p:txBody>
          <a:bodyPr>
            <a:noAutofit/>
          </a:bodyPr>
          <a:lstStyle/>
          <a:p>
            <a:pPr marL="0" indent="0" fontAlgn="base">
              <a:buNone/>
            </a:pPr>
            <a:r>
              <a:rPr lang="en-GB" sz="2000" dirty="0" smtClean="0">
                <a:latin typeface="Cambria"/>
                <a:cs typeface="Cambria"/>
              </a:rPr>
              <a:t>GAL’s proposed regulation 598 objective cherry picks government policy:</a:t>
            </a:r>
            <a:endParaRPr lang="en-GB" sz="2000" dirty="0">
              <a:latin typeface="Cambria"/>
              <a:cs typeface="Cambria"/>
            </a:endParaRPr>
          </a:p>
          <a:p>
            <a:pPr lvl="0" fontAlgn="base"/>
            <a:r>
              <a:rPr lang="en-GB" sz="2000" dirty="0" smtClean="0">
                <a:latin typeface="Cambria"/>
                <a:cs typeface="Cambria"/>
              </a:rPr>
              <a:t>It omits the policy requirement to reduce noise as airport capacity grows</a:t>
            </a:r>
          </a:p>
          <a:p>
            <a:pPr lvl="0" fontAlgn="base"/>
            <a:r>
              <a:rPr lang="en-GB" sz="2000" dirty="0" smtClean="0">
                <a:latin typeface="Cambria"/>
                <a:cs typeface="Cambria"/>
              </a:rPr>
              <a:t>It fails to require the benefits of growth to </a:t>
            </a:r>
            <a:r>
              <a:rPr lang="en-GB" sz="2000" dirty="0">
                <a:latin typeface="Cambria"/>
                <a:cs typeface="Cambria"/>
              </a:rPr>
              <a:t>s</a:t>
            </a:r>
            <a:r>
              <a:rPr lang="en-GB" sz="2000" dirty="0" smtClean="0">
                <a:latin typeface="Cambria"/>
                <a:cs typeface="Cambria"/>
              </a:rPr>
              <a:t>hared </a:t>
            </a:r>
          </a:p>
          <a:p>
            <a:pPr lvl="0" fontAlgn="base"/>
            <a:r>
              <a:rPr lang="en-GB" sz="2000" dirty="0" smtClean="0">
                <a:latin typeface="Cambria"/>
                <a:cs typeface="Cambria"/>
              </a:rPr>
              <a:t>It does not require </a:t>
            </a:r>
            <a:r>
              <a:rPr lang="en-GB" sz="2000" dirty="0">
                <a:latin typeface="Cambria"/>
                <a:cs typeface="Cambria"/>
              </a:rPr>
              <a:t>the total adverse effects on health and quality of life from aviation noise </a:t>
            </a:r>
            <a:r>
              <a:rPr lang="en-GB" sz="2000" dirty="0" smtClean="0">
                <a:latin typeface="Cambria"/>
                <a:cs typeface="Cambria"/>
              </a:rPr>
              <a:t>to reduce. </a:t>
            </a:r>
          </a:p>
          <a:p>
            <a:pPr marL="0" lvl="0" indent="0" fontAlgn="base">
              <a:buNone/>
            </a:pPr>
            <a:r>
              <a:rPr lang="en-GB" sz="2000" dirty="0" smtClean="0">
                <a:latin typeface="Cambria"/>
                <a:cs typeface="Cambria"/>
              </a:rPr>
              <a:t>The objective is inappropriate and needs substantial amendment.  </a:t>
            </a:r>
            <a:endParaRPr lang="en-GB" sz="2000" dirty="0">
              <a:latin typeface="Cambria"/>
              <a:cs typeface="Cambria"/>
            </a:endParaRPr>
          </a:p>
        </p:txBody>
      </p:sp>
    </p:spTree>
    <p:extLst>
      <p:ext uri="{BB962C8B-B14F-4D97-AF65-F5344CB8AC3E}">
        <p14:creationId xmlns:p14="http://schemas.microsoft.com/office/powerpoint/2010/main" val="339248731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latin typeface="Cambria"/>
                <a:cs typeface="Cambria"/>
              </a:rPr>
              <a:t>APF Policy</a:t>
            </a:r>
            <a:endParaRPr lang="en-US" b="1" dirty="0">
              <a:latin typeface="Cambria"/>
              <a:cs typeface="Cambria"/>
            </a:endParaRPr>
          </a:p>
        </p:txBody>
      </p:sp>
      <p:sp>
        <p:nvSpPr>
          <p:cNvPr id="3" name="Content Placeholder 2"/>
          <p:cNvSpPr>
            <a:spLocks noGrp="1"/>
          </p:cNvSpPr>
          <p:nvPr>
            <p:ph idx="1"/>
          </p:nvPr>
        </p:nvSpPr>
        <p:spPr>
          <a:xfrm>
            <a:off x="431800" y="1473200"/>
            <a:ext cx="8013700" cy="3911600"/>
          </a:xfrm>
        </p:spPr>
        <p:txBody>
          <a:bodyPr>
            <a:noAutofit/>
          </a:bodyPr>
          <a:lstStyle/>
          <a:p>
            <a:pPr marL="0" indent="0" fontAlgn="base">
              <a:buNone/>
            </a:pPr>
            <a:r>
              <a:rPr lang="en-GB" sz="2000" b="1" dirty="0">
                <a:solidFill>
                  <a:srgbClr val="000000"/>
                </a:solidFill>
              </a:rPr>
              <a:t>3.3</a:t>
            </a:r>
            <a:r>
              <a:rPr lang="en-GB" sz="2000" dirty="0">
                <a:solidFill>
                  <a:srgbClr val="000000"/>
                </a:solidFill>
              </a:rPr>
              <a:t> We want to strike a fair balance between the negative impacts of noise (on health, amenity (quality of life) and productivity) and the positive economic impacts of flights. As a general principle, the Government therefore expects that future growth in aviation should ensure that benefits are shared between the aviation industry and local communities. This means that the industry must continue to reduce and mitigate noise as airport capacity grows. As noise levels fall with technology improvements the aviation industry should be expected to share the benefits from these improvements. </a:t>
            </a:r>
          </a:p>
          <a:p>
            <a:pPr marL="0" indent="0" fontAlgn="base">
              <a:buNone/>
            </a:pPr>
            <a:r>
              <a:rPr lang="en-US" sz="2000" b="1" dirty="0">
                <a:solidFill>
                  <a:srgbClr val="000000"/>
                </a:solidFill>
                <a:cs typeface="Arial" panose="020B0604020202020204" pitchFamily="34" charset="0"/>
              </a:rPr>
              <a:t>3.24 </a:t>
            </a:r>
            <a:r>
              <a:rPr lang="en-US" sz="2000" dirty="0">
                <a:solidFill>
                  <a:srgbClr val="000000"/>
                </a:solidFill>
                <a:cs typeface="Arial" panose="020B0604020202020204" pitchFamily="34" charset="0"/>
              </a:rPr>
              <a:t>The acceptability of any growth in aviation depends to a large extent on the industry tackling its noise impact. </a:t>
            </a:r>
          </a:p>
        </p:txBody>
      </p:sp>
      <p:sp>
        <p:nvSpPr>
          <p:cNvPr id="4" name="Slide Number Placeholder 3"/>
          <p:cNvSpPr>
            <a:spLocks noGrp="1"/>
          </p:cNvSpPr>
          <p:nvPr>
            <p:ph type="sldNum" sz="quarter" idx="12"/>
          </p:nvPr>
        </p:nvSpPr>
        <p:spPr/>
        <p:txBody>
          <a:bodyPr/>
          <a:lstStyle/>
          <a:p>
            <a:fld id="{F18F61F2-6A1F-4648-B8B1-1F5AF9C7AB26}" type="slidenum">
              <a:rPr lang="en-US" smtClean="0"/>
              <a:t>14</a:t>
            </a:fld>
            <a:endParaRPr lang="en-US" dirty="0"/>
          </a:p>
        </p:txBody>
      </p:sp>
      <p:pic>
        <p:nvPicPr>
          <p:cNvPr id="9" name="Picture 8"/>
          <p:cNvPicPr>
            <a:picLocks noChangeAspect="1"/>
          </p:cNvPicPr>
          <p:nvPr/>
        </p:nvPicPr>
        <p:blipFill>
          <a:blip r:embed="rId2"/>
          <a:stretch>
            <a:fillRect/>
          </a:stretch>
        </p:blipFill>
        <p:spPr>
          <a:xfrm>
            <a:off x="596900" y="5799814"/>
            <a:ext cx="1832385" cy="677186"/>
          </a:xfrm>
          <a:prstGeom prst="rect">
            <a:avLst/>
          </a:prstGeom>
        </p:spPr>
      </p:pic>
    </p:spTree>
    <p:extLst>
      <p:ext uri="{BB962C8B-B14F-4D97-AF65-F5344CB8AC3E}">
        <p14:creationId xmlns:p14="http://schemas.microsoft.com/office/powerpoint/2010/main" val="316423322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latin typeface="Cambria"/>
                <a:cs typeface="Cambria"/>
              </a:rPr>
              <a:t>POLICY TESTS</a:t>
            </a:r>
            <a:endParaRPr lang="en-US" b="1" dirty="0">
              <a:latin typeface="Cambria"/>
              <a:cs typeface="Cambria"/>
            </a:endParaRPr>
          </a:p>
        </p:txBody>
      </p:sp>
      <p:sp>
        <p:nvSpPr>
          <p:cNvPr id="3" name="Content Placeholder 2"/>
          <p:cNvSpPr>
            <a:spLocks noGrp="1"/>
          </p:cNvSpPr>
          <p:nvPr>
            <p:ph idx="1"/>
          </p:nvPr>
        </p:nvSpPr>
        <p:spPr>
          <a:xfrm>
            <a:off x="431800" y="1574800"/>
            <a:ext cx="8470900" cy="2997200"/>
          </a:xfrm>
        </p:spPr>
        <p:txBody>
          <a:bodyPr>
            <a:noAutofit/>
          </a:bodyPr>
          <a:lstStyle/>
          <a:p>
            <a:pPr marL="355600" lvl="0" indent="-355600" fontAlgn="base">
              <a:buFont typeface="+mj-lt"/>
              <a:buAutoNum type="arabicPeriod"/>
            </a:pPr>
            <a:r>
              <a:rPr lang="en-GB" sz="2000" dirty="0" smtClean="0">
                <a:latin typeface="Cambria"/>
                <a:cs typeface="Cambria"/>
              </a:rPr>
              <a:t>Benefits must be shared </a:t>
            </a:r>
            <a:r>
              <a:rPr lang="en-GB" sz="2000" dirty="0">
                <a:latin typeface="Cambria"/>
                <a:cs typeface="Cambria"/>
              </a:rPr>
              <a:t>between the aviation industry and local </a:t>
            </a:r>
            <a:r>
              <a:rPr lang="en-GB" sz="2000" dirty="0" smtClean="0">
                <a:latin typeface="Cambria"/>
                <a:cs typeface="Cambria"/>
              </a:rPr>
              <a:t>communities</a:t>
            </a:r>
            <a:endParaRPr lang="en-GB" sz="2000" dirty="0">
              <a:latin typeface="Cambria"/>
              <a:cs typeface="Cambria"/>
            </a:endParaRPr>
          </a:p>
          <a:p>
            <a:pPr marL="355600" lvl="0" indent="-355600" fontAlgn="base">
              <a:buFont typeface="+mj-lt"/>
              <a:buAutoNum type="arabicPeriod"/>
            </a:pPr>
            <a:r>
              <a:rPr lang="en-GB" sz="2000" dirty="0" smtClean="0">
                <a:latin typeface="Cambria"/>
                <a:cs typeface="Cambria"/>
              </a:rPr>
              <a:t>The </a:t>
            </a:r>
            <a:r>
              <a:rPr lang="en-GB" sz="2000" dirty="0">
                <a:latin typeface="Cambria"/>
                <a:cs typeface="Cambria"/>
              </a:rPr>
              <a:t>industry must continue to reduce and mitigate noise as airport capacity </a:t>
            </a:r>
            <a:r>
              <a:rPr lang="en-GB" sz="2000" dirty="0" smtClean="0">
                <a:latin typeface="Cambria"/>
                <a:cs typeface="Cambria"/>
              </a:rPr>
              <a:t>grows</a:t>
            </a:r>
            <a:endParaRPr lang="en-GB" sz="2000" dirty="0">
              <a:latin typeface="Cambria"/>
              <a:cs typeface="Cambria"/>
            </a:endParaRPr>
          </a:p>
          <a:p>
            <a:pPr marL="355600" lvl="0" indent="-355600" fontAlgn="base">
              <a:buFont typeface="+mj-lt"/>
              <a:buAutoNum type="arabicPeriod"/>
            </a:pPr>
            <a:r>
              <a:rPr lang="en-GB" sz="2000" dirty="0">
                <a:latin typeface="Cambria"/>
                <a:cs typeface="Cambria"/>
              </a:rPr>
              <a:t>A</a:t>
            </a:r>
            <a:r>
              <a:rPr lang="en-GB" sz="2000" dirty="0" smtClean="0">
                <a:latin typeface="Cambria"/>
                <a:cs typeface="Cambria"/>
              </a:rPr>
              <a:t>s </a:t>
            </a:r>
            <a:r>
              <a:rPr lang="en-GB" sz="2000" dirty="0">
                <a:latin typeface="Cambria"/>
                <a:cs typeface="Cambria"/>
              </a:rPr>
              <a:t>noise levels fall with technology improvements the aviation industry </a:t>
            </a:r>
            <a:r>
              <a:rPr lang="en-GB" sz="2000" dirty="0" smtClean="0">
                <a:latin typeface="Cambria"/>
                <a:cs typeface="Cambria"/>
              </a:rPr>
              <a:t>must share </a:t>
            </a:r>
            <a:r>
              <a:rPr lang="en-GB" sz="2000" dirty="0">
                <a:latin typeface="Cambria"/>
                <a:cs typeface="Cambria"/>
              </a:rPr>
              <a:t>the benefits from these </a:t>
            </a:r>
            <a:r>
              <a:rPr lang="en-GB" sz="2000" dirty="0" smtClean="0">
                <a:latin typeface="Cambria"/>
                <a:cs typeface="Cambria"/>
              </a:rPr>
              <a:t>improvements</a:t>
            </a:r>
            <a:endParaRPr lang="en-GB" sz="2000" dirty="0">
              <a:latin typeface="Cambria"/>
              <a:cs typeface="Cambria"/>
            </a:endParaRPr>
          </a:p>
          <a:p>
            <a:pPr marL="355600" lvl="0" indent="-355600" fontAlgn="base">
              <a:buFont typeface="+mj-lt"/>
              <a:buAutoNum type="arabicPeriod"/>
            </a:pPr>
            <a:r>
              <a:rPr lang="en-GB" sz="2000" dirty="0">
                <a:latin typeface="Cambria"/>
                <a:cs typeface="Cambria"/>
              </a:rPr>
              <a:t>N</a:t>
            </a:r>
            <a:r>
              <a:rPr lang="en-GB" sz="2000" dirty="0" smtClean="0">
                <a:latin typeface="Cambria"/>
                <a:cs typeface="Cambria"/>
              </a:rPr>
              <a:t>oise </a:t>
            </a:r>
            <a:r>
              <a:rPr lang="en-GB" sz="2000" dirty="0">
                <a:latin typeface="Cambria"/>
                <a:cs typeface="Cambria"/>
              </a:rPr>
              <a:t>should be limited and both the number of people significantly affected by aircraft noise and the total adverse effects on health and quality of life from aviation noise should </a:t>
            </a:r>
            <a:r>
              <a:rPr lang="en-GB" sz="2000" dirty="0" smtClean="0">
                <a:latin typeface="Cambria"/>
                <a:cs typeface="Cambria"/>
              </a:rPr>
              <a:t>reduce</a:t>
            </a:r>
          </a:p>
          <a:p>
            <a:pPr marL="0" lvl="0" indent="0" fontAlgn="base">
              <a:buNone/>
            </a:pPr>
            <a:r>
              <a:rPr lang="en-GB" sz="2000" dirty="0" smtClean="0">
                <a:latin typeface="Cambria"/>
                <a:cs typeface="Cambria"/>
              </a:rPr>
              <a:t>In addition policy says: “</a:t>
            </a:r>
            <a:r>
              <a:rPr lang="en-US" sz="2000" i="1" dirty="0">
                <a:latin typeface="Cambria"/>
                <a:cs typeface="Cambria"/>
              </a:rPr>
              <a:t>The acceptability of any growth in aviation depends to a large extent on the industry tackling its noise </a:t>
            </a:r>
            <a:r>
              <a:rPr lang="en-US" sz="2000" i="1" dirty="0" smtClean="0">
                <a:latin typeface="Cambria"/>
                <a:cs typeface="Cambria"/>
              </a:rPr>
              <a:t>impact</a:t>
            </a:r>
            <a:r>
              <a:rPr lang="en-US" sz="2000" dirty="0" smtClean="0">
                <a:latin typeface="Cambria"/>
                <a:cs typeface="Cambria"/>
              </a:rPr>
              <a:t>”. </a:t>
            </a:r>
            <a:endParaRPr lang="en-GB" sz="2000" dirty="0">
              <a:latin typeface="Cambria"/>
              <a:cs typeface="Cambria"/>
            </a:endParaRPr>
          </a:p>
          <a:p>
            <a:pPr marL="457200" indent="-457200">
              <a:buFont typeface="+mj-lt"/>
              <a:buAutoNum type="arabicPeriod"/>
            </a:pPr>
            <a:endParaRPr lang="en-US" sz="2000" dirty="0" smtClean="0">
              <a:solidFill>
                <a:srgbClr val="201F1E"/>
              </a:solidFill>
              <a:latin typeface="Cambria"/>
              <a:ea typeface="Calibri"/>
              <a:cs typeface="Cambria"/>
            </a:endParaRPr>
          </a:p>
        </p:txBody>
      </p:sp>
      <p:sp>
        <p:nvSpPr>
          <p:cNvPr id="4" name="Slide Number Placeholder 3"/>
          <p:cNvSpPr>
            <a:spLocks noGrp="1"/>
          </p:cNvSpPr>
          <p:nvPr>
            <p:ph type="sldNum" sz="quarter" idx="12"/>
          </p:nvPr>
        </p:nvSpPr>
        <p:spPr/>
        <p:txBody>
          <a:bodyPr/>
          <a:lstStyle/>
          <a:p>
            <a:fld id="{F18F61F2-6A1F-4648-B8B1-1F5AF9C7AB26}" type="slidenum">
              <a:rPr lang="en-US" smtClean="0"/>
              <a:t>2</a:t>
            </a:fld>
            <a:endParaRPr lang="en-US" dirty="0"/>
          </a:p>
        </p:txBody>
      </p:sp>
      <p:pic>
        <p:nvPicPr>
          <p:cNvPr id="9" name="Picture 8"/>
          <p:cNvPicPr>
            <a:picLocks noChangeAspect="1"/>
          </p:cNvPicPr>
          <p:nvPr/>
        </p:nvPicPr>
        <p:blipFill>
          <a:blip r:embed="rId2"/>
          <a:stretch>
            <a:fillRect/>
          </a:stretch>
        </p:blipFill>
        <p:spPr>
          <a:xfrm>
            <a:off x="596900" y="5799814"/>
            <a:ext cx="1832385" cy="677186"/>
          </a:xfrm>
          <a:prstGeom prst="rect">
            <a:avLst/>
          </a:prstGeom>
        </p:spPr>
      </p:pic>
    </p:spTree>
    <p:extLst>
      <p:ext uri="{BB962C8B-B14F-4D97-AF65-F5344CB8AC3E}">
        <p14:creationId xmlns:p14="http://schemas.microsoft.com/office/powerpoint/2010/main" val="113363850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2500" cy="1143000"/>
          </a:xfrm>
        </p:spPr>
        <p:txBody>
          <a:bodyPr>
            <a:normAutofit fontScale="90000"/>
          </a:bodyPr>
          <a:lstStyle/>
          <a:p>
            <a:pPr algn="l"/>
            <a:r>
              <a:rPr lang="en-US" b="1" dirty="0" smtClean="0">
                <a:latin typeface="Cambria"/>
                <a:cs typeface="Cambria"/>
              </a:rPr>
              <a:t>Policy test 1</a:t>
            </a:r>
            <a:br>
              <a:rPr lang="en-US" b="1" dirty="0" smtClean="0">
                <a:latin typeface="Cambria"/>
                <a:cs typeface="Cambria"/>
              </a:rPr>
            </a:br>
            <a:r>
              <a:rPr lang="en-US" b="1" dirty="0" smtClean="0">
                <a:latin typeface="Cambria"/>
                <a:cs typeface="Cambria"/>
              </a:rPr>
              <a:t>Benefit sharing</a:t>
            </a:r>
            <a:endParaRPr lang="en-US" b="1" dirty="0">
              <a:latin typeface="Cambria"/>
              <a:cs typeface="Cambria"/>
            </a:endParaRPr>
          </a:p>
        </p:txBody>
      </p:sp>
      <p:sp>
        <p:nvSpPr>
          <p:cNvPr id="4" name="Slide Number Placeholder 3"/>
          <p:cNvSpPr>
            <a:spLocks noGrp="1"/>
          </p:cNvSpPr>
          <p:nvPr>
            <p:ph type="sldNum" sz="quarter" idx="12"/>
          </p:nvPr>
        </p:nvSpPr>
        <p:spPr/>
        <p:txBody>
          <a:bodyPr/>
          <a:lstStyle/>
          <a:p>
            <a:fld id="{F18F61F2-6A1F-4648-B8B1-1F5AF9C7AB26}" type="slidenum">
              <a:rPr lang="en-US" smtClean="0"/>
              <a:t>3</a:t>
            </a:fld>
            <a:endParaRPr lang="en-US" dirty="0"/>
          </a:p>
        </p:txBody>
      </p:sp>
      <p:pic>
        <p:nvPicPr>
          <p:cNvPr id="9" name="Picture 8"/>
          <p:cNvPicPr>
            <a:picLocks noChangeAspect="1"/>
          </p:cNvPicPr>
          <p:nvPr/>
        </p:nvPicPr>
        <p:blipFill>
          <a:blip r:embed="rId2"/>
          <a:stretch>
            <a:fillRect/>
          </a:stretch>
        </p:blipFill>
        <p:spPr>
          <a:xfrm>
            <a:off x="596900" y="5799814"/>
            <a:ext cx="1832385" cy="677186"/>
          </a:xfrm>
          <a:prstGeom prst="rect">
            <a:avLst/>
          </a:prstGeom>
        </p:spPr>
      </p:pic>
      <p:graphicFrame>
        <p:nvGraphicFramePr>
          <p:cNvPr id="14" name="Table 13"/>
          <p:cNvGraphicFramePr>
            <a:graphicFrameLocks noGrp="1"/>
          </p:cNvGraphicFramePr>
          <p:nvPr>
            <p:extLst>
              <p:ext uri="{D42A27DB-BD31-4B8C-83A1-F6EECF244321}">
                <p14:modId xmlns:p14="http://schemas.microsoft.com/office/powerpoint/2010/main" val="3267720429"/>
              </p:ext>
            </p:extLst>
          </p:nvPr>
        </p:nvGraphicFramePr>
        <p:xfrm>
          <a:off x="457200" y="1773238"/>
          <a:ext cx="8229600" cy="3057326"/>
        </p:xfrm>
        <a:graphic>
          <a:graphicData uri="http://schemas.openxmlformats.org/drawingml/2006/table">
            <a:tbl>
              <a:tblPr firstRow="1" bandRow="1">
                <a:tableStyleId>{5C22544A-7EE6-4342-B048-85BDC9FD1C3A}</a:tableStyleId>
              </a:tblPr>
              <a:tblGrid>
                <a:gridCol w="998391"/>
                <a:gridCol w="647529"/>
                <a:gridCol w="822960"/>
                <a:gridCol w="882863"/>
                <a:gridCol w="763057"/>
                <a:gridCol w="822960"/>
                <a:gridCol w="822960"/>
                <a:gridCol w="914242"/>
                <a:gridCol w="731678"/>
                <a:gridCol w="822960"/>
              </a:tblGrid>
              <a:tr h="527149">
                <a:tc>
                  <a:txBody>
                    <a:bodyPr/>
                    <a:lstStyle/>
                    <a:p>
                      <a:pPr fontAlgn="base">
                        <a:spcAft>
                          <a:spcPts val="0"/>
                        </a:spcAft>
                      </a:pPr>
                      <a:r>
                        <a:rPr lang="en-GB" sz="1000" b="1" dirty="0">
                          <a:solidFill>
                            <a:srgbClr val="000000"/>
                          </a:solidFill>
                          <a:effectLst/>
                          <a:latin typeface="Cambria"/>
                          <a:ea typeface="Times New Roman"/>
                          <a:cs typeface="Times New Roman"/>
                        </a:rPr>
                        <a:t> </a:t>
                      </a:r>
                      <a:endParaRPr lang="en-GB" sz="1200" dirty="0">
                        <a:effectLst/>
                        <a:latin typeface="Calibri"/>
                        <a:ea typeface="Calibri"/>
                        <a:cs typeface="Times New Roman"/>
                      </a:endParaRPr>
                    </a:p>
                  </a:txBody>
                  <a:tcPr marL="68580" marR="68580" marT="0" marB="0"/>
                </a:tc>
                <a:tc>
                  <a:txBody>
                    <a:bodyPr/>
                    <a:lstStyle/>
                    <a:p>
                      <a:pPr algn="ctr" fontAlgn="base">
                        <a:spcAft>
                          <a:spcPts val="0"/>
                        </a:spcAft>
                      </a:pPr>
                      <a:r>
                        <a:rPr lang="en-GB" sz="1000" b="1" dirty="0">
                          <a:solidFill>
                            <a:srgbClr val="000000"/>
                          </a:solidFill>
                          <a:effectLst/>
                          <a:latin typeface="Cambria"/>
                          <a:ea typeface="Times New Roman"/>
                          <a:cs typeface="Times New Roman"/>
                        </a:rPr>
                        <a:t>2019</a:t>
                      </a:r>
                      <a:endParaRPr lang="en-GB" sz="1200" dirty="0">
                        <a:effectLst/>
                        <a:latin typeface="Calibri"/>
                        <a:ea typeface="Calibri"/>
                        <a:cs typeface="Times New Roman"/>
                      </a:endParaRPr>
                    </a:p>
                  </a:txBody>
                  <a:tcPr marL="68580" marR="68580" marT="0" marB="0"/>
                </a:tc>
                <a:tc>
                  <a:txBody>
                    <a:bodyPr/>
                    <a:lstStyle/>
                    <a:p>
                      <a:pPr algn="ctr" fontAlgn="base">
                        <a:spcAft>
                          <a:spcPts val="0"/>
                        </a:spcAft>
                      </a:pPr>
                      <a:r>
                        <a:rPr lang="en-GB" sz="1000" b="1" dirty="0">
                          <a:solidFill>
                            <a:srgbClr val="000000"/>
                          </a:solidFill>
                          <a:effectLst/>
                          <a:latin typeface="Cambria"/>
                          <a:ea typeface="Times New Roman"/>
                          <a:cs typeface="Times New Roman"/>
                        </a:rPr>
                        <a:t>2032 proposed cap</a:t>
                      </a:r>
                      <a:endParaRPr lang="en-GB" sz="1200" dirty="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2019-2032 benefit</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vs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proposed cap</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2019-2038 benefit</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vs base case</a:t>
                      </a:r>
                      <a:endParaRPr lang="en-GB" sz="1200">
                        <a:effectLst/>
                        <a:latin typeface="Calibri"/>
                        <a:ea typeface="Calibri"/>
                        <a:cs typeface="Times New Roman"/>
                      </a:endParaRPr>
                    </a:p>
                  </a:txBody>
                  <a:tcPr marL="68580" marR="68580" marT="0" marB="0"/>
                </a:tc>
              </a:tr>
              <a:tr h="527149">
                <a:tc>
                  <a:txBody>
                    <a:bodyPr/>
                    <a:lstStyle/>
                    <a:p>
                      <a:pPr fontAlgn="base">
                        <a:spcAft>
                          <a:spcPts val="0"/>
                        </a:spcAft>
                      </a:pPr>
                      <a:r>
                        <a:rPr lang="en-GB" sz="1000" b="1">
                          <a:solidFill>
                            <a:srgbClr val="000000"/>
                          </a:solidFill>
                          <a:effectLst/>
                          <a:latin typeface="Cambria"/>
                          <a:ea typeface="Times New Roman"/>
                          <a:cs typeface="Times New Roman"/>
                        </a:rPr>
                        <a:t>Capacity (industry benefit)</a:t>
                      </a:r>
                      <a:endParaRPr lang="en-GB" sz="1200" b="1">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46.6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72.3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55</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59.4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22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75.6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62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62.4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21</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r>
              <a:tr h="245864">
                <a:tc>
                  <a:txBody>
                    <a:bodyPr/>
                    <a:lstStyle/>
                    <a:p>
                      <a:pP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r>
              <a:tr h="878582">
                <a:tc>
                  <a:txBody>
                    <a:bodyPr/>
                    <a:lstStyle/>
                    <a:p>
                      <a:pPr fontAlgn="base">
                        <a:spcAft>
                          <a:spcPts val="0"/>
                        </a:spcAft>
                      </a:pPr>
                      <a:r>
                        <a:rPr lang="en-GB" sz="1000" b="1">
                          <a:solidFill>
                            <a:srgbClr val="000000"/>
                          </a:solidFill>
                          <a:effectLst/>
                          <a:latin typeface="Cambria"/>
                          <a:ea typeface="Times New Roman"/>
                          <a:cs typeface="Times New Roman"/>
                        </a:rPr>
                        <a:t>Noise day contour (community benefit/ (disbenefit))</a:t>
                      </a:r>
                      <a:endParaRPr lang="en-GB" sz="1200" b="1">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136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146.7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7.9%)</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107.3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36.7%)</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125.7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7.6</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96.5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30%)</a:t>
                      </a:r>
                      <a:endParaRPr lang="en-GB" sz="1200" b="1" dirty="0">
                        <a:effectLst/>
                        <a:latin typeface="Calibri"/>
                        <a:ea typeface="Calibri"/>
                        <a:cs typeface="Times New Roman"/>
                      </a:endParaRPr>
                    </a:p>
                  </a:txBody>
                  <a:tcPr marL="68580" marR="68580" marT="0" marB="0">
                    <a:solidFill>
                      <a:srgbClr val="FF0000"/>
                    </a:solidFill>
                  </a:tcPr>
                </a:tc>
              </a:tr>
              <a:tr h="878582">
                <a:tc>
                  <a:txBody>
                    <a:bodyPr/>
                    <a:lstStyle/>
                    <a:p>
                      <a:pPr fontAlgn="base">
                        <a:spcAft>
                          <a:spcPts val="0"/>
                        </a:spcAft>
                      </a:pPr>
                      <a:r>
                        <a:rPr lang="en-GB" sz="1000" b="1" dirty="0">
                          <a:solidFill>
                            <a:srgbClr val="000000"/>
                          </a:solidFill>
                          <a:effectLst/>
                          <a:latin typeface="Cambria"/>
                          <a:ea typeface="Times New Roman"/>
                          <a:cs typeface="Times New Roman"/>
                        </a:rPr>
                        <a:t>Noise night contour (community benefit/ (</a:t>
                      </a:r>
                      <a:r>
                        <a:rPr lang="en-GB" sz="1000" b="1" dirty="0" err="1">
                          <a:solidFill>
                            <a:srgbClr val="000000"/>
                          </a:solidFill>
                          <a:effectLst/>
                          <a:latin typeface="Cambria"/>
                          <a:ea typeface="Times New Roman"/>
                          <a:cs typeface="Times New Roman"/>
                        </a:rPr>
                        <a:t>disbenefit</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159.4 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157.4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124.6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26%)</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136.1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14.6</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115.3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18%)</a:t>
                      </a:r>
                      <a:endParaRPr lang="en-GB" sz="1200" b="1" dirty="0">
                        <a:effectLst/>
                        <a:latin typeface="Calibri"/>
                        <a:ea typeface="Calibri"/>
                        <a:cs typeface="Times New Roman"/>
                      </a:endParaRPr>
                    </a:p>
                  </a:txBody>
                  <a:tcPr marL="68580" marR="68580" marT="0" marB="0">
                    <a:solidFill>
                      <a:srgbClr val="FF0000"/>
                    </a:solidFill>
                  </a:tcPr>
                </a:tc>
              </a:tr>
            </a:tbl>
          </a:graphicData>
        </a:graphic>
      </p:graphicFrame>
      <p:sp>
        <p:nvSpPr>
          <p:cNvPr id="3" name="Oval 2"/>
          <p:cNvSpPr/>
          <p:nvPr/>
        </p:nvSpPr>
        <p:spPr>
          <a:xfrm>
            <a:off x="2882900" y="2230969"/>
            <a:ext cx="952500" cy="643614"/>
          </a:xfrm>
          <a:prstGeom prst="ellipse">
            <a:avLst/>
          </a:prstGeom>
          <a:noFill/>
          <a:ln w="571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6210300" y="2230969"/>
            <a:ext cx="952500" cy="643614"/>
          </a:xfrm>
          <a:prstGeom prst="ellipse">
            <a:avLst/>
          </a:prstGeom>
          <a:noFill/>
          <a:ln w="571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186829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2500" cy="1143000"/>
          </a:xfrm>
        </p:spPr>
        <p:txBody>
          <a:bodyPr>
            <a:normAutofit fontScale="90000"/>
          </a:bodyPr>
          <a:lstStyle/>
          <a:p>
            <a:pPr algn="l"/>
            <a:r>
              <a:rPr lang="en-US" b="1" dirty="0" smtClean="0">
                <a:latin typeface="Cambria"/>
                <a:cs typeface="Cambria"/>
              </a:rPr>
              <a:t>Policy test 1 </a:t>
            </a:r>
            <a:r>
              <a:rPr lang="en-US" b="1" dirty="0">
                <a:latin typeface="Cambria"/>
                <a:cs typeface="Cambria"/>
              </a:rPr>
              <a:t/>
            </a:r>
            <a:br>
              <a:rPr lang="en-US" b="1" dirty="0">
                <a:latin typeface="Cambria"/>
                <a:cs typeface="Cambria"/>
              </a:rPr>
            </a:br>
            <a:r>
              <a:rPr lang="en-US" b="1" dirty="0" smtClean="0">
                <a:latin typeface="Cambria"/>
                <a:cs typeface="Cambria"/>
              </a:rPr>
              <a:t>Benefit sharing </a:t>
            </a:r>
            <a:r>
              <a:rPr lang="en-GB" b="1" dirty="0">
                <a:latin typeface="Cambria"/>
                <a:cs typeface="Cambria"/>
              </a:rPr>
              <a:t>-</a:t>
            </a:r>
            <a:r>
              <a:rPr lang="en-US" b="1" dirty="0" smtClean="0">
                <a:latin typeface="Cambria"/>
                <a:cs typeface="Cambria"/>
              </a:rPr>
              <a:t> </a:t>
            </a:r>
            <a:r>
              <a:rPr lang="en-US" b="1" dirty="0" err="1" smtClean="0">
                <a:latin typeface="Cambria"/>
                <a:cs typeface="Cambria"/>
              </a:rPr>
              <a:t>Leq</a:t>
            </a:r>
            <a:r>
              <a:rPr lang="en-US" b="1" dirty="0" smtClean="0">
                <a:latin typeface="Cambria"/>
                <a:cs typeface="Cambria"/>
              </a:rPr>
              <a:t> metric</a:t>
            </a:r>
            <a:endParaRPr lang="en-US" b="1" dirty="0">
              <a:latin typeface="Cambria"/>
              <a:cs typeface="Cambria"/>
            </a:endParaRPr>
          </a:p>
        </p:txBody>
      </p:sp>
      <p:sp>
        <p:nvSpPr>
          <p:cNvPr id="4" name="Slide Number Placeholder 3"/>
          <p:cNvSpPr>
            <a:spLocks noGrp="1"/>
          </p:cNvSpPr>
          <p:nvPr>
            <p:ph type="sldNum" sz="quarter" idx="12"/>
          </p:nvPr>
        </p:nvSpPr>
        <p:spPr/>
        <p:txBody>
          <a:bodyPr/>
          <a:lstStyle/>
          <a:p>
            <a:fld id="{F18F61F2-6A1F-4648-B8B1-1F5AF9C7AB26}" type="slidenum">
              <a:rPr lang="en-US" smtClean="0"/>
              <a:t>4</a:t>
            </a:fld>
            <a:endParaRPr lang="en-US" dirty="0"/>
          </a:p>
        </p:txBody>
      </p:sp>
      <p:pic>
        <p:nvPicPr>
          <p:cNvPr id="9" name="Picture 8"/>
          <p:cNvPicPr>
            <a:picLocks noChangeAspect="1"/>
          </p:cNvPicPr>
          <p:nvPr/>
        </p:nvPicPr>
        <p:blipFill>
          <a:blip r:embed="rId2"/>
          <a:stretch>
            <a:fillRect/>
          </a:stretch>
        </p:blipFill>
        <p:spPr>
          <a:xfrm>
            <a:off x="596900" y="5799814"/>
            <a:ext cx="1832385" cy="677186"/>
          </a:xfrm>
          <a:prstGeom prst="rect">
            <a:avLst/>
          </a:prstGeom>
        </p:spPr>
      </p:pic>
      <p:graphicFrame>
        <p:nvGraphicFramePr>
          <p:cNvPr id="14" name="Table 13"/>
          <p:cNvGraphicFramePr>
            <a:graphicFrameLocks noGrp="1"/>
          </p:cNvGraphicFramePr>
          <p:nvPr>
            <p:extLst>
              <p:ext uri="{D42A27DB-BD31-4B8C-83A1-F6EECF244321}">
                <p14:modId xmlns:p14="http://schemas.microsoft.com/office/powerpoint/2010/main" val="1720488049"/>
              </p:ext>
            </p:extLst>
          </p:nvPr>
        </p:nvGraphicFramePr>
        <p:xfrm>
          <a:off x="457200" y="1773238"/>
          <a:ext cx="8229600" cy="3057326"/>
        </p:xfrm>
        <a:graphic>
          <a:graphicData uri="http://schemas.openxmlformats.org/drawingml/2006/table">
            <a:tbl>
              <a:tblPr firstRow="1" bandRow="1">
                <a:tableStyleId>{5C22544A-7EE6-4342-B048-85BDC9FD1C3A}</a:tableStyleId>
              </a:tblPr>
              <a:tblGrid>
                <a:gridCol w="998391"/>
                <a:gridCol w="647529"/>
                <a:gridCol w="822960"/>
                <a:gridCol w="882863"/>
                <a:gridCol w="763057"/>
                <a:gridCol w="822960"/>
                <a:gridCol w="822960"/>
                <a:gridCol w="914242"/>
                <a:gridCol w="731678"/>
                <a:gridCol w="822960"/>
              </a:tblGrid>
              <a:tr h="527149">
                <a:tc>
                  <a:txBody>
                    <a:bodyPr/>
                    <a:lstStyle/>
                    <a:p>
                      <a:pPr fontAlgn="base">
                        <a:spcAft>
                          <a:spcPts val="0"/>
                        </a:spcAft>
                      </a:pPr>
                      <a:r>
                        <a:rPr lang="en-GB" sz="1000" b="1" dirty="0">
                          <a:solidFill>
                            <a:srgbClr val="000000"/>
                          </a:solidFill>
                          <a:effectLst/>
                          <a:latin typeface="Cambria"/>
                          <a:ea typeface="Times New Roman"/>
                          <a:cs typeface="Times New Roman"/>
                        </a:rPr>
                        <a:t> </a:t>
                      </a:r>
                      <a:endParaRPr lang="en-GB" sz="1200" dirty="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proposed cap</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2019-2032 benefit</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vs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proposed cap</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2019-2038 benefit</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vs base case</a:t>
                      </a:r>
                      <a:endParaRPr lang="en-GB" sz="1200">
                        <a:effectLst/>
                        <a:latin typeface="Calibri"/>
                        <a:ea typeface="Calibri"/>
                        <a:cs typeface="Times New Roman"/>
                      </a:endParaRPr>
                    </a:p>
                  </a:txBody>
                  <a:tcPr marL="68580" marR="68580" marT="0" marB="0"/>
                </a:tc>
              </a:tr>
              <a:tr h="527149">
                <a:tc>
                  <a:txBody>
                    <a:bodyPr/>
                    <a:lstStyle/>
                    <a:p>
                      <a:pPr fontAlgn="base">
                        <a:spcAft>
                          <a:spcPts val="0"/>
                        </a:spcAft>
                      </a:pPr>
                      <a:r>
                        <a:rPr lang="en-GB" sz="1000" b="1">
                          <a:solidFill>
                            <a:srgbClr val="000000"/>
                          </a:solidFill>
                          <a:effectLst/>
                          <a:latin typeface="Cambria"/>
                          <a:ea typeface="Times New Roman"/>
                          <a:cs typeface="Times New Roman"/>
                        </a:rPr>
                        <a:t>Capacity (industry benefit)</a:t>
                      </a:r>
                      <a:endParaRPr lang="en-GB" sz="1200" b="1">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46.6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72.3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55</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59.4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22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75.6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62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62.4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21</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r>
              <a:tr h="245864">
                <a:tc>
                  <a:txBody>
                    <a:bodyPr/>
                    <a:lstStyle/>
                    <a:p>
                      <a:pP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r>
              <a:tr h="878582">
                <a:tc>
                  <a:txBody>
                    <a:bodyPr/>
                    <a:lstStyle/>
                    <a:p>
                      <a:pPr fontAlgn="base">
                        <a:spcAft>
                          <a:spcPts val="0"/>
                        </a:spcAft>
                      </a:pPr>
                      <a:r>
                        <a:rPr lang="en-GB" sz="1000" b="1">
                          <a:solidFill>
                            <a:srgbClr val="000000"/>
                          </a:solidFill>
                          <a:effectLst/>
                          <a:latin typeface="Cambria"/>
                          <a:ea typeface="Times New Roman"/>
                          <a:cs typeface="Times New Roman"/>
                        </a:rPr>
                        <a:t>Noise day contour (community benefit/ (disbenefit))</a:t>
                      </a:r>
                      <a:endParaRPr lang="en-GB" sz="1200" b="1">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136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146.7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7.9%)</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107.3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36.7%)</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125.7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7.6</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96.5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30%)</a:t>
                      </a:r>
                      <a:endParaRPr lang="en-GB" sz="1200" b="1" dirty="0">
                        <a:effectLst/>
                        <a:latin typeface="Calibri"/>
                        <a:ea typeface="Calibri"/>
                        <a:cs typeface="Times New Roman"/>
                      </a:endParaRPr>
                    </a:p>
                  </a:txBody>
                  <a:tcPr marL="68580" marR="68580" marT="0" marB="0">
                    <a:solidFill>
                      <a:srgbClr val="FF0000"/>
                    </a:solidFill>
                  </a:tcPr>
                </a:tc>
              </a:tr>
              <a:tr h="878582">
                <a:tc>
                  <a:txBody>
                    <a:bodyPr/>
                    <a:lstStyle/>
                    <a:p>
                      <a:pPr fontAlgn="base">
                        <a:spcAft>
                          <a:spcPts val="0"/>
                        </a:spcAft>
                      </a:pPr>
                      <a:r>
                        <a:rPr lang="en-GB" sz="1000" b="1" dirty="0">
                          <a:solidFill>
                            <a:srgbClr val="000000"/>
                          </a:solidFill>
                          <a:effectLst/>
                          <a:latin typeface="Cambria"/>
                          <a:ea typeface="Times New Roman"/>
                          <a:cs typeface="Times New Roman"/>
                        </a:rPr>
                        <a:t>Noise night contour (community benefit/ (</a:t>
                      </a:r>
                      <a:r>
                        <a:rPr lang="en-GB" sz="1000" b="1" dirty="0" err="1">
                          <a:solidFill>
                            <a:srgbClr val="000000"/>
                          </a:solidFill>
                          <a:effectLst/>
                          <a:latin typeface="Cambria"/>
                          <a:ea typeface="Times New Roman"/>
                          <a:cs typeface="Times New Roman"/>
                        </a:rPr>
                        <a:t>disbenefit</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marL="0" marR="0" indent="0" algn="ctr" defTabSz="457200" rtl="0" eaLnBrk="1" fontAlgn="base" latinLnBrk="0" hangingPunct="1">
                        <a:lnSpc>
                          <a:spcPct val="100000"/>
                        </a:lnSpc>
                        <a:spcBef>
                          <a:spcPts val="0"/>
                        </a:spcBef>
                        <a:spcAft>
                          <a:spcPts val="0"/>
                        </a:spcAft>
                        <a:buClrTx/>
                        <a:buSzTx/>
                        <a:buFontTx/>
                        <a:buNone/>
                        <a:tabLst/>
                        <a:defRPr/>
                      </a:pPr>
                      <a:r>
                        <a:rPr lang="en-GB" sz="1000" b="1" dirty="0" smtClean="0">
                          <a:solidFill>
                            <a:srgbClr val="000000"/>
                          </a:solidFill>
                          <a:effectLst/>
                          <a:latin typeface="Cambria"/>
                          <a:ea typeface="Times New Roman"/>
                          <a:cs typeface="Times New Roman"/>
                        </a:rPr>
                        <a:t>159.4 </a:t>
                      </a:r>
                      <a:r>
                        <a:rPr lang="en-GB" sz="1000" b="1" dirty="0" smtClean="0">
                          <a:solidFill>
                            <a:srgbClr val="000000"/>
                          </a:solidFill>
                          <a:effectLst/>
                          <a:latin typeface="Cambria"/>
                          <a:ea typeface="Times New Roman"/>
                          <a:cs typeface="Cambria"/>
                        </a:rPr>
                        <a:t>km</a:t>
                      </a:r>
                      <a:r>
                        <a:rPr lang="en-GB" sz="1000" b="1" baseline="30000" dirty="0" smtClean="0">
                          <a:solidFill>
                            <a:srgbClr val="000000"/>
                          </a:solidFill>
                          <a:effectLst/>
                          <a:latin typeface="Cambria"/>
                          <a:ea typeface="Times New Roman"/>
                          <a:cs typeface="Cambria"/>
                        </a:rPr>
                        <a:t>2</a:t>
                      </a:r>
                      <a:endParaRPr lang="en-GB" sz="1000" b="1" baseline="30000" dirty="0" smtClean="0">
                        <a:effectLst/>
                        <a:latin typeface="Cambria"/>
                        <a:ea typeface="Calibri"/>
                        <a:cs typeface="Cambria"/>
                      </a:endParaRPr>
                    </a:p>
                    <a:p>
                      <a:pPr algn="ctr" fontAlgn="base">
                        <a:spcAft>
                          <a:spcPts val="0"/>
                        </a:spcAft>
                      </a:pP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157.4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124.6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26%)</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136.1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14.6</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115.3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18%)</a:t>
                      </a:r>
                      <a:endParaRPr lang="en-GB" sz="1200" b="1" dirty="0">
                        <a:effectLst/>
                        <a:latin typeface="Calibri"/>
                        <a:ea typeface="Calibri"/>
                        <a:cs typeface="Times New Roman"/>
                      </a:endParaRPr>
                    </a:p>
                  </a:txBody>
                  <a:tcPr marL="68580" marR="68580" marT="0" marB="0">
                    <a:solidFill>
                      <a:srgbClr val="FF0000"/>
                    </a:solidFill>
                  </a:tcPr>
                </a:tc>
              </a:tr>
            </a:tbl>
          </a:graphicData>
        </a:graphic>
      </p:graphicFrame>
      <p:sp>
        <p:nvSpPr>
          <p:cNvPr id="3" name="Oval 2"/>
          <p:cNvSpPr/>
          <p:nvPr/>
        </p:nvSpPr>
        <p:spPr>
          <a:xfrm>
            <a:off x="2882900" y="2230969"/>
            <a:ext cx="952500" cy="643614"/>
          </a:xfrm>
          <a:prstGeom prst="ellipse">
            <a:avLst/>
          </a:prstGeom>
          <a:noFill/>
          <a:ln w="571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6210300" y="2230969"/>
            <a:ext cx="952500" cy="643614"/>
          </a:xfrm>
          <a:prstGeom prst="ellipse">
            <a:avLst/>
          </a:prstGeom>
          <a:noFill/>
          <a:ln w="571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p:cNvSpPr/>
          <p:nvPr/>
        </p:nvSpPr>
        <p:spPr>
          <a:xfrm>
            <a:off x="2882900" y="3170769"/>
            <a:ext cx="952500" cy="643614"/>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6210300" y="3170769"/>
            <a:ext cx="952500" cy="643614"/>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2882900" y="4034369"/>
            <a:ext cx="952500" cy="643614"/>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6210300" y="4034369"/>
            <a:ext cx="952500" cy="643614"/>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Content Placeholder 2"/>
          <p:cNvSpPr>
            <a:spLocks noGrp="1"/>
          </p:cNvSpPr>
          <p:nvPr>
            <p:ph idx="1"/>
          </p:nvPr>
        </p:nvSpPr>
        <p:spPr>
          <a:xfrm>
            <a:off x="502920" y="5061378"/>
            <a:ext cx="8686800" cy="522391"/>
          </a:xfrm>
        </p:spPr>
        <p:txBody>
          <a:bodyPr>
            <a:noAutofit/>
          </a:bodyPr>
          <a:lstStyle/>
          <a:p>
            <a:pPr marL="0" lvl="0" indent="0" fontAlgn="base">
              <a:buNone/>
            </a:pPr>
            <a:r>
              <a:rPr lang="en-GB" sz="1800" b="1" i="1" dirty="0">
                <a:latin typeface="Cambria"/>
                <a:cs typeface="Cambria"/>
              </a:rPr>
              <a:t>Benefits must be shared between the aviation industry and local </a:t>
            </a:r>
            <a:r>
              <a:rPr lang="en-GB" sz="1800" b="1" i="1" dirty="0" smtClean="0">
                <a:latin typeface="Cambria"/>
                <a:cs typeface="Cambria"/>
              </a:rPr>
              <a:t>communities</a:t>
            </a:r>
            <a:endParaRPr lang="en-GB" sz="1800" b="1" i="1" dirty="0">
              <a:latin typeface="Cambria"/>
              <a:cs typeface="Cambria"/>
            </a:endParaRPr>
          </a:p>
        </p:txBody>
      </p:sp>
    </p:spTree>
    <p:extLst>
      <p:ext uri="{BB962C8B-B14F-4D97-AF65-F5344CB8AC3E}">
        <p14:creationId xmlns:p14="http://schemas.microsoft.com/office/powerpoint/2010/main" val="396924228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2500" cy="1143000"/>
          </a:xfrm>
        </p:spPr>
        <p:txBody>
          <a:bodyPr>
            <a:normAutofit fontScale="90000"/>
          </a:bodyPr>
          <a:lstStyle/>
          <a:p>
            <a:pPr algn="l"/>
            <a:r>
              <a:rPr lang="en-US" b="1" dirty="0" smtClean="0">
                <a:latin typeface="Cambria"/>
                <a:cs typeface="Cambria"/>
              </a:rPr>
              <a:t>Policy test 2</a:t>
            </a:r>
            <a:br>
              <a:rPr lang="en-US" b="1" dirty="0" smtClean="0">
                <a:latin typeface="Cambria"/>
                <a:cs typeface="Cambria"/>
              </a:rPr>
            </a:br>
            <a:r>
              <a:rPr lang="en-US" b="1" dirty="0">
                <a:latin typeface="Cambria"/>
                <a:cs typeface="Cambria"/>
              </a:rPr>
              <a:t>N</a:t>
            </a:r>
            <a:r>
              <a:rPr lang="en-US" b="1" dirty="0" smtClean="0">
                <a:latin typeface="Cambria"/>
                <a:cs typeface="Cambria"/>
              </a:rPr>
              <a:t>oise reduction </a:t>
            </a:r>
            <a:r>
              <a:rPr lang="en-GB" b="1" dirty="0">
                <a:latin typeface="Cambria"/>
                <a:cs typeface="Cambria"/>
              </a:rPr>
              <a:t>-</a:t>
            </a:r>
            <a:r>
              <a:rPr lang="en-US" b="1" dirty="0" smtClean="0">
                <a:latin typeface="Cambria"/>
                <a:cs typeface="Cambria"/>
              </a:rPr>
              <a:t> </a:t>
            </a:r>
            <a:r>
              <a:rPr lang="en-US" b="1" dirty="0" err="1" smtClean="0">
                <a:latin typeface="Cambria"/>
                <a:cs typeface="Cambria"/>
              </a:rPr>
              <a:t>vs</a:t>
            </a:r>
            <a:r>
              <a:rPr lang="en-US" b="1" dirty="0" smtClean="0">
                <a:latin typeface="Cambria"/>
                <a:cs typeface="Cambria"/>
              </a:rPr>
              <a:t> 2019 (</a:t>
            </a:r>
            <a:r>
              <a:rPr lang="en-US" b="1" dirty="0" err="1" smtClean="0">
                <a:latin typeface="Cambria"/>
                <a:cs typeface="Cambria"/>
              </a:rPr>
              <a:t>Leq</a:t>
            </a:r>
            <a:r>
              <a:rPr lang="en-US" b="1" dirty="0" smtClean="0">
                <a:latin typeface="Cambria"/>
                <a:cs typeface="Cambria"/>
              </a:rPr>
              <a:t>)</a:t>
            </a:r>
            <a:endParaRPr lang="en-US" b="1" dirty="0">
              <a:latin typeface="Cambria"/>
              <a:cs typeface="Cambria"/>
            </a:endParaRPr>
          </a:p>
        </p:txBody>
      </p:sp>
      <p:sp>
        <p:nvSpPr>
          <p:cNvPr id="4" name="Slide Number Placeholder 3"/>
          <p:cNvSpPr>
            <a:spLocks noGrp="1"/>
          </p:cNvSpPr>
          <p:nvPr>
            <p:ph type="sldNum" sz="quarter" idx="12"/>
          </p:nvPr>
        </p:nvSpPr>
        <p:spPr/>
        <p:txBody>
          <a:bodyPr/>
          <a:lstStyle/>
          <a:p>
            <a:fld id="{F18F61F2-6A1F-4648-B8B1-1F5AF9C7AB26}" type="slidenum">
              <a:rPr lang="en-US" smtClean="0"/>
              <a:t>5</a:t>
            </a:fld>
            <a:endParaRPr lang="en-US" dirty="0"/>
          </a:p>
        </p:txBody>
      </p:sp>
      <p:pic>
        <p:nvPicPr>
          <p:cNvPr id="9" name="Picture 8"/>
          <p:cNvPicPr>
            <a:picLocks noChangeAspect="1"/>
          </p:cNvPicPr>
          <p:nvPr/>
        </p:nvPicPr>
        <p:blipFill>
          <a:blip r:embed="rId2"/>
          <a:stretch>
            <a:fillRect/>
          </a:stretch>
        </p:blipFill>
        <p:spPr>
          <a:xfrm>
            <a:off x="596900" y="5799814"/>
            <a:ext cx="1832385" cy="677186"/>
          </a:xfrm>
          <a:prstGeom prst="rect">
            <a:avLst/>
          </a:prstGeom>
        </p:spPr>
      </p:pic>
      <p:graphicFrame>
        <p:nvGraphicFramePr>
          <p:cNvPr id="14" name="Table 13"/>
          <p:cNvGraphicFramePr>
            <a:graphicFrameLocks noGrp="1"/>
          </p:cNvGraphicFramePr>
          <p:nvPr>
            <p:extLst>
              <p:ext uri="{D42A27DB-BD31-4B8C-83A1-F6EECF244321}">
                <p14:modId xmlns:p14="http://schemas.microsoft.com/office/powerpoint/2010/main" val="3390163888"/>
              </p:ext>
            </p:extLst>
          </p:nvPr>
        </p:nvGraphicFramePr>
        <p:xfrm>
          <a:off x="457200" y="1773238"/>
          <a:ext cx="8229600" cy="3057326"/>
        </p:xfrm>
        <a:graphic>
          <a:graphicData uri="http://schemas.openxmlformats.org/drawingml/2006/table">
            <a:tbl>
              <a:tblPr firstRow="1" bandRow="1">
                <a:tableStyleId>{5C22544A-7EE6-4342-B048-85BDC9FD1C3A}</a:tableStyleId>
              </a:tblPr>
              <a:tblGrid>
                <a:gridCol w="998391"/>
                <a:gridCol w="647529"/>
                <a:gridCol w="822960"/>
                <a:gridCol w="882863"/>
                <a:gridCol w="763057"/>
                <a:gridCol w="822960"/>
                <a:gridCol w="822960"/>
                <a:gridCol w="914242"/>
                <a:gridCol w="731678"/>
                <a:gridCol w="822960"/>
              </a:tblGrid>
              <a:tr h="527149">
                <a:tc>
                  <a:txBody>
                    <a:bodyPr/>
                    <a:lstStyle/>
                    <a:p>
                      <a:pPr fontAlgn="base">
                        <a:spcAft>
                          <a:spcPts val="0"/>
                        </a:spcAft>
                      </a:pPr>
                      <a:r>
                        <a:rPr lang="en-GB" sz="1000" b="1" dirty="0">
                          <a:solidFill>
                            <a:srgbClr val="000000"/>
                          </a:solidFill>
                          <a:effectLst/>
                          <a:latin typeface="Cambria"/>
                          <a:ea typeface="Times New Roman"/>
                          <a:cs typeface="Times New Roman"/>
                        </a:rPr>
                        <a:t> </a:t>
                      </a:r>
                      <a:endParaRPr lang="en-GB" sz="1200" dirty="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proposed cap</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2019-2032 benefit</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vs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proposed cap</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2019-2038 benefit</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vs base case</a:t>
                      </a:r>
                      <a:endParaRPr lang="en-GB" sz="1200">
                        <a:effectLst/>
                        <a:latin typeface="Calibri"/>
                        <a:ea typeface="Calibri"/>
                        <a:cs typeface="Times New Roman"/>
                      </a:endParaRPr>
                    </a:p>
                  </a:txBody>
                  <a:tcPr marL="68580" marR="68580" marT="0" marB="0"/>
                </a:tc>
              </a:tr>
              <a:tr h="527149">
                <a:tc>
                  <a:txBody>
                    <a:bodyPr/>
                    <a:lstStyle/>
                    <a:p>
                      <a:pPr fontAlgn="base">
                        <a:spcAft>
                          <a:spcPts val="0"/>
                        </a:spcAft>
                      </a:pPr>
                      <a:r>
                        <a:rPr lang="en-GB" sz="1000" b="1">
                          <a:solidFill>
                            <a:srgbClr val="000000"/>
                          </a:solidFill>
                          <a:effectLst/>
                          <a:latin typeface="Cambria"/>
                          <a:ea typeface="Times New Roman"/>
                          <a:cs typeface="Times New Roman"/>
                        </a:rPr>
                        <a:t>Capacity (industry benefit)</a:t>
                      </a:r>
                      <a:endParaRPr lang="en-GB" sz="1200" b="1">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46.6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72.3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55</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59.4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22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75.6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62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62.4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21</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r>
              <a:tr h="245864">
                <a:tc>
                  <a:txBody>
                    <a:bodyPr/>
                    <a:lstStyle/>
                    <a:p>
                      <a:pP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r>
              <a:tr h="878582">
                <a:tc>
                  <a:txBody>
                    <a:bodyPr/>
                    <a:lstStyle/>
                    <a:p>
                      <a:pPr fontAlgn="base">
                        <a:spcAft>
                          <a:spcPts val="0"/>
                        </a:spcAft>
                      </a:pPr>
                      <a:r>
                        <a:rPr lang="en-GB" sz="1000" b="1">
                          <a:solidFill>
                            <a:srgbClr val="000000"/>
                          </a:solidFill>
                          <a:effectLst/>
                          <a:latin typeface="Cambria"/>
                          <a:ea typeface="Times New Roman"/>
                          <a:cs typeface="Times New Roman"/>
                        </a:rPr>
                        <a:t>Noise day contour (community benefit/ (disbenefit))</a:t>
                      </a:r>
                      <a:endParaRPr lang="en-GB" sz="1200" b="1">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136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146.7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7.9%)</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107.3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36.7%)</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125.7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7.6</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96.5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30%)</a:t>
                      </a:r>
                      <a:endParaRPr lang="en-GB" sz="1200" b="1" dirty="0">
                        <a:effectLst/>
                        <a:latin typeface="Calibri"/>
                        <a:ea typeface="Calibri"/>
                        <a:cs typeface="Times New Roman"/>
                      </a:endParaRPr>
                    </a:p>
                  </a:txBody>
                  <a:tcPr marL="68580" marR="68580" marT="0" marB="0">
                    <a:solidFill>
                      <a:srgbClr val="FF0000"/>
                    </a:solidFill>
                  </a:tcPr>
                </a:tc>
              </a:tr>
              <a:tr h="878582">
                <a:tc>
                  <a:txBody>
                    <a:bodyPr/>
                    <a:lstStyle/>
                    <a:p>
                      <a:pPr fontAlgn="base">
                        <a:spcAft>
                          <a:spcPts val="0"/>
                        </a:spcAft>
                      </a:pPr>
                      <a:r>
                        <a:rPr lang="en-GB" sz="1000" b="1" dirty="0">
                          <a:solidFill>
                            <a:srgbClr val="000000"/>
                          </a:solidFill>
                          <a:effectLst/>
                          <a:latin typeface="Cambria"/>
                          <a:ea typeface="Times New Roman"/>
                          <a:cs typeface="Times New Roman"/>
                        </a:rPr>
                        <a:t>Noise night contour (community benefit/ (</a:t>
                      </a:r>
                      <a:r>
                        <a:rPr lang="en-GB" sz="1000" b="1" dirty="0" err="1">
                          <a:solidFill>
                            <a:srgbClr val="000000"/>
                          </a:solidFill>
                          <a:effectLst/>
                          <a:latin typeface="Cambria"/>
                          <a:ea typeface="Times New Roman"/>
                          <a:cs typeface="Times New Roman"/>
                        </a:rPr>
                        <a:t>disbenefit</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marL="0" marR="0" indent="0" algn="ctr" defTabSz="457200" rtl="0" eaLnBrk="1" fontAlgn="base" latinLnBrk="0" hangingPunct="1">
                        <a:lnSpc>
                          <a:spcPct val="100000"/>
                        </a:lnSpc>
                        <a:spcBef>
                          <a:spcPts val="0"/>
                        </a:spcBef>
                        <a:spcAft>
                          <a:spcPts val="0"/>
                        </a:spcAft>
                        <a:buClrTx/>
                        <a:buSzTx/>
                        <a:buFontTx/>
                        <a:buNone/>
                        <a:tabLst/>
                        <a:defRPr/>
                      </a:pPr>
                      <a:r>
                        <a:rPr lang="en-GB" sz="1000" b="1" dirty="0" smtClean="0">
                          <a:solidFill>
                            <a:srgbClr val="000000"/>
                          </a:solidFill>
                          <a:effectLst/>
                          <a:latin typeface="Cambria"/>
                          <a:ea typeface="Times New Roman"/>
                          <a:cs typeface="Times New Roman"/>
                        </a:rPr>
                        <a:t>159.4 km</a:t>
                      </a:r>
                      <a:r>
                        <a:rPr lang="en-GB" sz="1000" b="1" baseline="30000" dirty="0" smtClean="0">
                          <a:solidFill>
                            <a:srgbClr val="000000"/>
                          </a:solidFill>
                          <a:effectLst/>
                          <a:latin typeface="Cambria"/>
                          <a:ea typeface="Times New Roman"/>
                          <a:cs typeface="Times New Roman"/>
                        </a:rPr>
                        <a:t>2</a:t>
                      </a:r>
                      <a:endParaRPr lang="en-GB" sz="1000" b="1" baseline="30000" dirty="0" smtClean="0">
                        <a:effectLst/>
                        <a:latin typeface="+mn-lt"/>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157.4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124.6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26%)</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136.1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14.6</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115.3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18%)</a:t>
                      </a:r>
                      <a:endParaRPr lang="en-GB" sz="1200" b="1" dirty="0">
                        <a:effectLst/>
                        <a:latin typeface="Calibri"/>
                        <a:ea typeface="Calibri"/>
                        <a:cs typeface="Times New Roman"/>
                      </a:endParaRPr>
                    </a:p>
                  </a:txBody>
                  <a:tcPr marL="68580" marR="68580" marT="0" marB="0">
                    <a:solidFill>
                      <a:srgbClr val="FF0000"/>
                    </a:solidFill>
                  </a:tcPr>
                </a:tc>
              </a:tr>
            </a:tbl>
          </a:graphicData>
        </a:graphic>
      </p:graphicFrame>
      <p:sp>
        <p:nvSpPr>
          <p:cNvPr id="12" name="Oval 11"/>
          <p:cNvSpPr/>
          <p:nvPr/>
        </p:nvSpPr>
        <p:spPr>
          <a:xfrm>
            <a:off x="1287780" y="320124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1287780" y="410548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687565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2500" cy="1143000"/>
          </a:xfrm>
        </p:spPr>
        <p:txBody>
          <a:bodyPr>
            <a:normAutofit fontScale="90000"/>
          </a:bodyPr>
          <a:lstStyle/>
          <a:p>
            <a:pPr algn="l"/>
            <a:r>
              <a:rPr lang="en-US" b="1" dirty="0" smtClean="0">
                <a:latin typeface="Cambria"/>
                <a:cs typeface="Cambria"/>
              </a:rPr>
              <a:t>Policy test 2</a:t>
            </a:r>
            <a:br>
              <a:rPr lang="en-US" b="1" dirty="0" smtClean="0">
                <a:latin typeface="Cambria"/>
                <a:cs typeface="Cambria"/>
              </a:rPr>
            </a:br>
            <a:r>
              <a:rPr lang="en-US" b="1" dirty="0">
                <a:latin typeface="Cambria"/>
                <a:cs typeface="Cambria"/>
              </a:rPr>
              <a:t>N</a:t>
            </a:r>
            <a:r>
              <a:rPr lang="en-US" b="1" dirty="0" smtClean="0">
                <a:latin typeface="Cambria"/>
                <a:cs typeface="Cambria"/>
              </a:rPr>
              <a:t>oise reduction </a:t>
            </a:r>
            <a:r>
              <a:rPr lang="en-GB" b="1" dirty="0">
                <a:latin typeface="Cambria"/>
                <a:cs typeface="Cambria"/>
              </a:rPr>
              <a:t>-</a:t>
            </a:r>
            <a:r>
              <a:rPr lang="en-US" b="1" dirty="0" smtClean="0">
                <a:latin typeface="Cambria"/>
                <a:cs typeface="Cambria"/>
              </a:rPr>
              <a:t> 2032 </a:t>
            </a:r>
            <a:r>
              <a:rPr lang="en-US" b="1" dirty="0" err="1" smtClean="0">
                <a:latin typeface="Cambria"/>
                <a:cs typeface="Cambria"/>
              </a:rPr>
              <a:t>vs</a:t>
            </a:r>
            <a:r>
              <a:rPr lang="en-US" b="1" dirty="0" smtClean="0">
                <a:latin typeface="Cambria"/>
                <a:cs typeface="Cambria"/>
              </a:rPr>
              <a:t> 2019</a:t>
            </a:r>
            <a:endParaRPr lang="en-US" b="1" dirty="0">
              <a:latin typeface="Cambria"/>
              <a:cs typeface="Cambria"/>
            </a:endParaRPr>
          </a:p>
        </p:txBody>
      </p:sp>
      <p:sp>
        <p:nvSpPr>
          <p:cNvPr id="4" name="Slide Number Placeholder 3"/>
          <p:cNvSpPr>
            <a:spLocks noGrp="1"/>
          </p:cNvSpPr>
          <p:nvPr>
            <p:ph type="sldNum" sz="quarter" idx="12"/>
          </p:nvPr>
        </p:nvSpPr>
        <p:spPr/>
        <p:txBody>
          <a:bodyPr/>
          <a:lstStyle/>
          <a:p>
            <a:fld id="{F18F61F2-6A1F-4648-B8B1-1F5AF9C7AB26}" type="slidenum">
              <a:rPr lang="en-US" smtClean="0"/>
              <a:t>6</a:t>
            </a:fld>
            <a:endParaRPr lang="en-US" dirty="0"/>
          </a:p>
        </p:txBody>
      </p:sp>
      <p:pic>
        <p:nvPicPr>
          <p:cNvPr id="9" name="Picture 8"/>
          <p:cNvPicPr>
            <a:picLocks noChangeAspect="1"/>
          </p:cNvPicPr>
          <p:nvPr/>
        </p:nvPicPr>
        <p:blipFill>
          <a:blip r:embed="rId2"/>
          <a:stretch>
            <a:fillRect/>
          </a:stretch>
        </p:blipFill>
        <p:spPr>
          <a:xfrm>
            <a:off x="596900" y="5799814"/>
            <a:ext cx="1832385" cy="677186"/>
          </a:xfrm>
          <a:prstGeom prst="rect">
            <a:avLst/>
          </a:prstGeom>
        </p:spPr>
      </p:pic>
      <p:graphicFrame>
        <p:nvGraphicFramePr>
          <p:cNvPr id="14" name="Table 13"/>
          <p:cNvGraphicFramePr>
            <a:graphicFrameLocks noGrp="1"/>
          </p:cNvGraphicFramePr>
          <p:nvPr>
            <p:extLst>
              <p:ext uri="{D42A27DB-BD31-4B8C-83A1-F6EECF244321}">
                <p14:modId xmlns:p14="http://schemas.microsoft.com/office/powerpoint/2010/main" val="784815152"/>
              </p:ext>
            </p:extLst>
          </p:nvPr>
        </p:nvGraphicFramePr>
        <p:xfrm>
          <a:off x="457200" y="1773238"/>
          <a:ext cx="8229600" cy="3057326"/>
        </p:xfrm>
        <a:graphic>
          <a:graphicData uri="http://schemas.openxmlformats.org/drawingml/2006/table">
            <a:tbl>
              <a:tblPr firstRow="1" bandRow="1">
                <a:tableStyleId>{5C22544A-7EE6-4342-B048-85BDC9FD1C3A}</a:tableStyleId>
              </a:tblPr>
              <a:tblGrid>
                <a:gridCol w="998391"/>
                <a:gridCol w="647529"/>
                <a:gridCol w="822960"/>
                <a:gridCol w="882863"/>
                <a:gridCol w="763057"/>
                <a:gridCol w="822960"/>
                <a:gridCol w="822960"/>
                <a:gridCol w="914242"/>
                <a:gridCol w="731678"/>
                <a:gridCol w="822960"/>
              </a:tblGrid>
              <a:tr h="527149">
                <a:tc>
                  <a:txBody>
                    <a:bodyPr/>
                    <a:lstStyle/>
                    <a:p>
                      <a:pPr fontAlgn="base">
                        <a:spcAft>
                          <a:spcPts val="0"/>
                        </a:spcAft>
                      </a:pPr>
                      <a:r>
                        <a:rPr lang="en-GB" sz="1000" b="1" dirty="0">
                          <a:solidFill>
                            <a:srgbClr val="000000"/>
                          </a:solidFill>
                          <a:effectLst/>
                          <a:latin typeface="Cambria"/>
                          <a:ea typeface="Times New Roman"/>
                          <a:cs typeface="Times New Roman"/>
                        </a:rPr>
                        <a:t> </a:t>
                      </a:r>
                      <a:endParaRPr lang="en-GB" sz="1200" dirty="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proposed cap</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2019-2032 benefit</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vs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proposed cap</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2019-2038 benefit</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vs base case</a:t>
                      </a:r>
                      <a:endParaRPr lang="en-GB" sz="1200">
                        <a:effectLst/>
                        <a:latin typeface="Calibri"/>
                        <a:ea typeface="Calibri"/>
                        <a:cs typeface="Times New Roman"/>
                      </a:endParaRPr>
                    </a:p>
                  </a:txBody>
                  <a:tcPr marL="68580" marR="68580" marT="0" marB="0"/>
                </a:tc>
              </a:tr>
              <a:tr h="527149">
                <a:tc>
                  <a:txBody>
                    <a:bodyPr/>
                    <a:lstStyle/>
                    <a:p>
                      <a:pPr fontAlgn="base">
                        <a:spcAft>
                          <a:spcPts val="0"/>
                        </a:spcAft>
                      </a:pPr>
                      <a:r>
                        <a:rPr lang="en-GB" sz="1000" b="1">
                          <a:solidFill>
                            <a:srgbClr val="000000"/>
                          </a:solidFill>
                          <a:effectLst/>
                          <a:latin typeface="Cambria"/>
                          <a:ea typeface="Times New Roman"/>
                          <a:cs typeface="Times New Roman"/>
                        </a:rPr>
                        <a:t>Capacity (industry benefit)</a:t>
                      </a:r>
                      <a:endParaRPr lang="en-GB" sz="1200" b="1">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46.6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72.3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55</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59.4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22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75.6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62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62.4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21</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r>
              <a:tr h="245864">
                <a:tc>
                  <a:txBody>
                    <a:bodyPr/>
                    <a:lstStyle/>
                    <a:p>
                      <a:pP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r>
              <a:tr h="878582">
                <a:tc>
                  <a:txBody>
                    <a:bodyPr/>
                    <a:lstStyle/>
                    <a:p>
                      <a:pPr fontAlgn="base">
                        <a:spcAft>
                          <a:spcPts val="0"/>
                        </a:spcAft>
                      </a:pPr>
                      <a:r>
                        <a:rPr lang="en-GB" sz="1000" b="1">
                          <a:solidFill>
                            <a:srgbClr val="000000"/>
                          </a:solidFill>
                          <a:effectLst/>
                          <a:latin typeface="Cambria"/>
                          <a:ea typeface="Times New Roman"/>
                          <a:cs typeface="Times New Roman"/>
                        </a:rPr>
                        <a:t>Noise day contour (community benefit/ (disbenefit))</a:t>
                      </a:r>
                      <a:endParaRPr lang="en-GB" sz="1200" b="1">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136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146.7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7.9%)</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107.3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36.7%)</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125.7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7.6</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96.5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30%)</a:t>
                      </a:r>
                      <a:endParaRPr lang="en-GB" sz="1200" b="1" dirty="0">
                        <a:effectLst/>
                        <a:latin typeface="Calibri"/>
                        <a:ea typeface="Calibri"/>
                        <a:cs typeface="Times New Roman"/>
                      </a:endParaRPr>
                    </a:p>
                  </a:txBody>
                  <a:tcPr marL="68580" marR="68580" marT="0" marB="0">
                    <a:solidFill>
                      <a:srgbClr val="FF0000"/>
                    </a:solidFill>
                  </a:tcPr>
                </a:tc>
              </a:tr>
              <a:tr h="878582">
                <a:tc>
                  <a:txBody>
                    <a:bodyPr/>
                    <a:lstStyle/>
                    <a:p>
                      <a:pPr fontAlgn="base">
                        <a:spcAft>
                          <a:spcPts val="0"/>
                        </a:spcAft>
                      </a:pPr>
                      <a:r>
                        <a:rPr lang="en-GB" sz="1000" b="1" dirty="0">
                          <a:solidFill>
                            <a:srgbClr val="000000"/>
                          </a:solidFill>
                          <a:effectLst/>
                          <a:latin typeface="Cambria"/>
                          <a:ea typeface="Times New Roman"/>
                          <a:cs typeface="Times New Roman"/>
                        </a:rPr>
                        <a:t>Noise night contour (community benefit/ (</a:t>
                      </a:r>
                      <a:r>
                        <a:rPr lang="en-GB" sz="1000" b="1" dirty="0" err="1">
                          <a:solidFill>
                            <a:srgbClr val="000000"/>
                          </a:solidFill>
                          <a:effectLst/>
                          <a:latin typeface="Cambria"/>
                          <a:ea typeface="Times New Roman"/>
                          <a:cs typeface="Times New Roman"/>
                        </a:rPr>
                        <a:t>disbenefit</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marL="0" marR="0" indent="0" algn="ctr" defTabSz="457200" rtl="0" eaLnBrk="1" fontAlgn="base" latinLnBrk="0" hangingPunct="1">
                        <a:lnSpc>
                          <a:spcPct val="100000"/>
                        </a:lnSpc>
                        <a:spcBef>
                          <a:spcPts val="0"/>
                        </a:spcBef>
                        <a:spcAft>
                          <a:spcPts val="0"/>
                        </a:spcAft>
                        <a:buClrTx/>
                        <a:buSzTx/>
                        <a:buFontTx/>
                        <a:buNone/>
                        <a:tabLst/>
                        <a:defRPr/>
                      </a:pPr>
                      <a:r>
                        <a:rPr lang="en-GB" sz="1000" b="1" dirty="0" smtClean="0">
                          <a:solidFill>
                            <a:srgbClr val="000000"/>
                          </a:solidFill>
                          <a:effectLst/>
                          <a:latin typeface="Cambria"/>
                          <a:ea typeface="Times New Roman"/>
                          <a:cs typeface="Times New Roman"/>
                        </a:rPr>
                        <a:t>159.4 km</a:t>
                      </a:r>
                      <a:r>
                        <a:rPr lang="en-GB" sz="1000" b="1" baseline="30000" dirty="0" smtClean="0">
                          <a:solidFill>
                            <a:srgbClr val="000000"/>
                          </a:solidFill>
                          <a:effectLst/>
                          <a:latin typeface="Cambria"/>
                          <a:ea typeface="Times New Roman"/>
                          <a:cs typeface="Times New Roman"/>
                        </a:rPr>
                        <a:t>2</a:t>
                      </a:r>
                      <a:endParaRPr lang="en-GB" sz="1000" b="1" baseline="30000" dirty="0" smtClean="0">
                        <a:effectLst/>
                        <a:latin typeface="+mn-lt"/>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157.4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124.6</a:t>
                      </a:r>
                    </a:p>
                    <a:p>
                      <a:pPr algn="ctr" fontAlgn="base">
                        <a:spcAft>
                          <a:spcPts val="0"/>
                        </a:spcAft>
                      </a:pPr>
                      <a:r>
                        <a:rPr lang="en-GB" sz="1000" b="1" dirty="0" smtClean="0">
                          <a:solidFill>
                            <a:srgbClr val="000000"/>
                          </a:solidFill>
                          <a:effectLst/>
                          <a:latin typeface="Cambria"/>
                          <a:ea typeface="Times New Roman"/>
                          <a:cs typeface="Times New Roman"/>
                        </a:rPr>
                        <a:t> 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26%)</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136.1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14.6</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115.3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18%)</a:t>
                      </a:r>
                      <a:endParaRPr lang="en-GB" sz="1200" b="1" dirty="0">
                        <a:effectLst/>
                        <a:latin typeface="Calibri"/>
                        <a:ea typeface="Calibri"/>
                        <a:cs typeface="Times New Roman"/>
                      </a:endParaRPr>
                    </a:p>
                  </a:txBody>
                  <a:tcPr marL="68580" marR="68580" marT="0" marB="0">
                    <a:solidFill>
                      <a:srgbClr val="FF0000"/>
                    </a:solidFill>
                  </a:tcPr>
                </a:tc>
              </a:tr>
            </a:tbl>
          </a:graphicData>
        </a:graphic>
      </p:graphicFrame>
      <p:sp>
        <p:nvSpPr>
          <p:cNvPr id="12" name="Oval 11"/>
          <p:cNvSpPr/>
          <p:nvPr/>
        </p:nvSpPr>
        <p:spPr>
          <a:xfrm>
            <a:off x="1287780" y="320124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1287780" y="410548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2080260" y="321140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2080260" y="411564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2943860" y="320124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2943860" y="410548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Content Placeholder 2"/>
          <p:cNvSpPr>
            <a:spLocks noGrp="1"/>
          </p:cNvSpPr>
          <p:nvPr>
            <p:ph idx="1"/>
          </p:nvPr>
        </p:nvSpPr>
        <p:spPr>
          <a:xfrm>
            <a:off x="274320" y="5045289"/>
            <a:ext cx="8686800" cy="522391"/>
          </a:xfrm>
        </p:spPr>
        <p:txBody>
          <a:bodyPr>
            <a:noAutofit/>
          </a:bodyPr>
          <a:lstStyle/>
          <a:p>
            <a:pPr marL="0" lvl="0" indent="0" fontAlgn="base">
              <a:buNone/>
            </a:pPr>
            <a:r>
              <a:rPr lang="en-GB" sz="1800" b="1" i="1" dirty="0" smtClean="0">
                <a:latin typeface="Cambria"/>
                <a:cs typeface="Cambria"/>
              </a:rPr>
              <a:t>The </a:t>
            </a:r>
            <a:r>
              <a:rPr lang="en-GB" sz="1800" b="1" i="1" dirty="0">
                <a:latin typeface="Cambria"/>
                <a:cs typeface="Cambria"/>
              </a:rPr>
              <a:t>industry must continue to reduce and mitigate noise as airport capacity </a:t>
            </a:r>
            <a:r>
              <a:rPr lang="en-GB" sz="1800" b="1" i="1" dirty="0" smtClean="0">
                <a:latin typeface="Cambria"/>
                <a:cs typeface="Cambria"/>
              </a:rPr>
              <a:t>grows</a:t>
            </a:r>
            <a:endParaRPr lang="en-GB" sz="1800" b="1" i="1" dirty="0">
              <a:latin typeface="Cambria"/>
              <a:cs typeface="Cambria"/>
            </a:endParaRPr>
          </a:p>
          <a:p>
            <a:pPr marL="457200" indent="-457200">
              <a:buFont typeface="+mj-lt"/>
              <a:buAutoNum type="arabicPeriod"/>
            </a:pPr>
            <a:endParaRPr lang="en-US" sz="1800" b="1" i="1" dirty="0" smtClean="0">
              <a:solidFill>
                <a:srgbClr val="201F1E"/>
              </a:solidFill>
              <a:latin typeface="Cambria"/>
              <a:ea typeface="Calibri"/>
              <a:cs typeface="Cambria"/>
            </a:endParaRPr>
          </a:p>
        </p:txBody>
      </p:sp>
    </p:spTree>
    <p:extLst>
      <p:ext uri="{BB962C8B-B14F-4D97-AF65-F5344CB8AC3E}">
        <p14:creationId xmlns:p14="http://schemas.microsoft.com/office/powerpoint/2010/main" val="82249789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2500" cy="1143000"/>
          </a:xfrm>
        </p:spPr>
        <p:txBody>
          <a:bodyPr>
            <a:normAutofit fontScale="90000"/>
          </a:bodyPr>
          <a:lstStyle/>
          <a:p>
            <a:pPr algn="l"/>
            <a:r>
              <a:rPr lang="en-US" b="1" dirty="0" smtClean="0">
                <a:latin typeface="Cambria"/>
                <a:cs typeface="Cambria"/>
              </a:rPr>
              <a:t>Policy test 2</a:t>
            </a:r>
            <a:br>
              <a:rPr lang="en-US" b="1" dirty="0" smtClean="0">
                <a:latin typeface="Cambria"/>
                <a:cs typeface="Cambria"/>
              </a:rPr>
            </a:br>
            <a:r>
              <a:rPr lang="en-US" b="1" dirty="0">
                <a:latin typeface="Cambria"/>
                <a:cs typeface="Cambria"/>
              </a:rPr>
              <a:t>N</a:t>
            </a:r>
            <a:r>
              <a:rPr lang="en-US" b="1" dirty="0" smtClean="0">
                <a:latin typeface="Cambria"/>
                <a:cs typeface="Cambria"/>
              </a:rPr>
              <a:t>oise reduction </a:t>
            </a:r>
            <a:r>
              <a:rPr lang="en-GB" b="1" dirty="0">
                <a:latin typeface="Cambria"/>
                <a:cs typeface="Cambria"/>
              </a:rPr>
              <a:t>-</a:t>
            </a:r>
            <a:r>
              <a:rPr lang="en-US" b="1" dirty="0" smtClean="0">
                <a:latin typeface="Cambria"/>
                <a:cs typeface="Cambria"/>
              </a:rPr>
              <a:t> 2038 </a:t>
            </a:r>
            <a:r>
              <a:rPr lang="en-US" b="1" dirty="0" err="1" smtClean="0">
                <a:latin typeface="Cambria"/>
                <a:cs typeface="Cambria"/>
              </a:rPr>
              <a:t>vs</a:t>
            </a:r>
            <a:r>
              <a:rPr lang="en-US" b="1" dirty="0" smtClean="0">
                <a:latin typeface="Cambria"/>
                <a:cs typeface="Cambria"/>
              </a:rPr>
              <a:t> 2019</a:t>
            </a:r>
            <a:endParaRPr lang="en-US" b="1" dirty="0">
              <a:latin typeface="Cambria"/>
              <a:cs typeface="Cambria"/>
            </a:endParaRPr>
          </a:p>
        </p:txBody>
      </p:sp>
      <p:sp>
        <p:nvSpPr>
          <p:cNvPr id="4" name="Slide Number Placeholder 3"/>
          <p:cNvSpPr>
            <a:spLocks noGrp="1"/>
          </p:cNvSpPr>
          <p:nvPr>
            <p:ph type="sldNum" sz="quarter" idx="12"/>
          </p:nvPr>
        </p:nvSpPr>
        <p:spPr/>
        <p:txBody>
          <a:bodyPr/>
          <a:lstStyle/>
          <a:p>
            <a:fld id="{F18F61F2-6A1F-4648-B8B1-1F5AF9C7AB26}" type="slidenum">
              <a:rPr lang="en-US" smtClean="0"/>
              <a:t>7</a:t>
            </a:fld>
            <a:endParaRPr lang="en-US" dirty="0"/>
          </a:p>
        </p:txBody>
      </p:sp>
      <p:pic>
        <p:nvPicPr>
          <p:cNvPr id="9" name="Picture 8"/>
          <p:cNvPicPr>
            <a:picLocks noChangeAspect="1"/>
          </p:cNvPicPr>
          <p:nvPr/>
        </p:nvPicPr>
        <p:blipFill>
          <a:blip r:embed="rId2"/>
          <a:stretch>
            <a:fillRect/>
          </a:stretch>
        </p:blipFill>
        <p:spPr>
          <a:xfrm>
            <a:off x="596900" y="5799814"/>
            <a:ext cx="1832385" cy="677186"/>
          </a:xfrm>
          <a:prstGeom prst="rect">
            <a:avLst/>
          </a:prstGeom>
        </p:spPr>
      </p:pic>
      <p:graphicFrame>
        <p:nvGraphicFramePr>
          <p:cNvPr id="14" name="Table 13"/>
          <p:cNvGraphicFramePr>
            <a:graphicFrameLocks noGrp="1"/>
          </p:cNvGraphicFramePr>
          <p:nvPr>
            <p:extLst>
              <p:ext uri="{D42A27DB-BD31-4B8C-83A1-F6EECF244321}">
                <p14:modId xmlns:p14="http://schemas.microsoft.com/office/powerpoint/2010/main" val="3951714796"/>
              </p:ext>
            </p:extLst>
          </p:nvPr>
        </p:nvGraphicFramePr>
        <p:xfrm>
          <a:off x="457200" y="1773238"/>
          <a:ext cx="8229600" cy="3057326"/>
        </p:xfrm>
        <a:graphic>
          <a:graphicData uri="http://schemas.openxmlformats.org/drawingml/2006/table">
            <a:tbl>
              <a:tblPr firstRow="1" bandRow="1">
                <a:tableStyleId>{5C22544A-7EE6-4342-B048-85BDC9FD1C3A}</a:tableStyleId>
              </a:tblPr>
              <a:tblGrid>
                <a:gridCol w="998391"/>
                <a:gridCol w="647529"/>
                <a:gridCol w="822960"/>
                <a:gridCol w="882863"/>
                <a:gridCol w="763057"/>
                <a:gridCol w="822960"/>
                <a:gridCol w="822960"/>
                <a:gridCol w="914242"/>
                <a:gridCol w="731678"/>
                <a:gridCol w="822960"/>
              </a:tblGrid>
              <a:tr h="527149">
                <a:tc>
                  <a:txBody>
                    <a:bodyPr/>
                    <a:lstStyle/>
                    <a:p>
                      <a:pPr fontAlgn="base">
                        <a:spcAft>
                          <a:spcPts val="0"/>
                        </a:spcAft>
                      </a:pPr>
                      <a:r>
                        <a:rPr lang="en-GB" sz="1000" b="1" dirty="0">
                          <a:solidFill>
                            <a:srgbClr val="000000"/>
                          </a:solidFill>
                          <a:effectLst/>
                          <a:latin typeface="Cambria"/>
                          <a:ea typeface="Times New Roman"/>
                          <a:cs typeface="Times New Roman"/>
                        </a:rPr>
                        <a:t> </a:t>
                      </a:r>
                      <a:endParaRPr lang="en-GB" sz="1200" dirty="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proposed cap</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2019-2032 benefit</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vs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proposed cap</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2019-2038 benefit</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vs base case</a:t>
                      </a:r>
                      <a:endParaRPr lang="en-GB" sz="1200">
                        <a:effectLst/>
                        <a:latin typeface="Calibri"/>
                        <a:ea typeface="Calibri"/>
                        <a:cs typeface="Times New Roman"/>
                      </a:endParaRPr>
                    </a:p>
                  </a:txBody>
                  <a:tcPr marL="68580" marR="68580" marT="0" marB="0"/>
                </a:tc>
              </a:tr>
              <a:tr h="527149">
                <a:tc>
                  <a:txBody>
                    <a:bodyPr/>
                    <a:lstStyle/>
                    <a:p>
                      <a:pPr fontAlgn="base">
                        <a:spcAft>
                          <a:spcPts val="0"/>
                        </a:spcAft>
                      </a:pPr>
                      <a:r>
                        <a:rPr lang="en-GB" sz="1000" b="1">
                          <a:solidFill>
                            <a:srgbClr val="000000"/>
                          </a:solidFill>
                          <a:effectLst/>
                          <a:latin typeface="Cambria"/>
                          <a:ea typeface="Times New Roman"/>
                          <a:cs typeface="Times New Roman"/>
                        </a:rPr>
                        <a:t>Capacity (industry benefit)</a:t>
                      </a:r>
                      <a:endParaRPr lang="en-GB" sz="1200" b="1">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46.6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72.3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55</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59.4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22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75.6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62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62.4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21</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r>
              <a:tr h="245864">
                <a:tc>
                  <a:txBody>
                    <a:bodyPr/>
                    <a:lstStyle/>
                    <a:p>
                      <a:pP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r>
              <a:tr h="878582">
                <a:tc>
                  <a:txBody>
                    <a:bodyPr/>
                    <a:lstStyle/>
                    <a:p>
                      <a:pPr fontAlgn="base">
                        <a:spcAft>
                          <a:spcPts val="0"/>
                        </a:spcAft>
                      </a:pPr>
                      <a:r>
                        <a:rPr lang="en-GB" sz="1000" b="1">
                          <a:solidFill>
                            <a:srgbClr val="000000"/>
                          </a:solidFill>
                          <a:effectLst/>
                          <a:latin typeface="Cambria"/>
                          <a:ea typeface="Times New Roman"/>
                          <a:cs typeface="Times New Roman"/>
                        </a:rPr>
                        <a:t>Noise day contour (community benefit/ (disbenefit))</a:t>
                      </a:r>
                      <a:endParaRPr lang="en-GB" sz="1200" b="1">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136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146.7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7.9%)</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107.3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36.7%)</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125.7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7.6</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96.5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30%)</a:t>
                      </a:r>
                      <a:endParaRPr lang="en-GB" sz="1200" b="1" dirty="0">
                        <a:effectLst/>
                        <a:latin typeface="Calibri"/>
                        <a:ea typeface="Calibri"/>
                        <a:cs typeface="Times New Roman"/>
                      </a:endParaRPr>
                    </a:p>
                  </a:txBody>
                  <a:tcPr marL="68580" marR="68580" marT="0" marB="0">
                    <a:solidFill>
                      <a:srgbClr val="FF0000"/>
                    </a:solidFill>
                  </a:tcPr>
                </a:tc>
              </a:tr>
              <a:tr h="878582">
                <a:tc>
                  <a:txBody>
                    <a:bodyPr/>
                    <a:lstStyle/>
                    <a:p>
                      <a:pPr fontAlgn="base">
                        <a:spcAft>
                          <a:spcPts val="0"/>
                        </a:spcAft>
                      </a:pPr>
                      <a:r>
                        <a:rPr lang="en-GB" sz="1000" b="1" dirty="0">
                          <a:solidFill>
                            <a:srgbClr val="000000"/>
                          </a:solidFill>
                          <a:effectLst/>
                          <a:latin typeface="Cambria"/>
                          <a:ea typeface="Times New Roman"/>
                          <a:cs typeface="Times New Roman"/>
                        </a:rPr>
                        <a:t>Noise night contour (community benefit/ (</a:t>
                      </a:r>
                      <a:r>
                        <a:rPr lang="en-GB" sz="1000" b="1" dirty="0" err="1">
                          <a:solidFill>
                            <a:srgbClr val="000000"/>
                          </a:solidFill>
                          <a:effectLst/>
                          <a:latin typeface="Cambria"/>
                          <a:ea typeface="Times New Roman"/>
                          <a:cs typeface="Times New Roman"/>
                        </a:rPr>
                        <a:t>disbenefit</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marL="0" marR="0" indent="0" algn="ctr" defTabSz="457200" rtl="0" eaLnBrk="1" fontAlgn="base" latinLnBrk="0" hangingPunct="1">
                        <a:lnSpc>
                          <a:spcPct val="100000"/>
                        </a:lnSpc>
                        <a:spcBef>
                          <a:spcPts val="0"/>
                        </a:spcBef>
                        <a:spcAft>
                          <a:spcPts val="0"/>
                        </a:spcAft>
                        <a:buClrTx/>
                        <a:buSzTx/>
                        <a:buFontTx/>
                        <a:buNone/>
                        <a:tabLst/>
                        <a:defRPr/>
                      </a:pPr>
                      <a:r>
                        <a:rPr lang="en-GB" sz="1000" b="1" dirty="0" smtClean="0">
                          <a:solidFill>
                            <a:srgbClr val="000000"/>
                          </a:solidFill>
                          <a:effectLst/>
                          <a:latin typeface="Cambria"/>
                          <a:ea typeface="Times New Roman"/>
                          <a:cs typeface="Times New Roman"/>
                        </a:rPr>
                        <a:t>159.4 km</a:t>
                      </a:r>
                      <a:r>
                        <a:rPr lang="en-GB" sz="1000" b="1" baseline="30000" dirty="0" smtClean="0">
                          <a:solidFill>
                            <a:srgbClr val="000000"/>
                          </a:solidFill>
                          <a:effectLst/>
                          <a:latin typeface="Cambria"/>
                          <a:ea typeface="Times New Roman"/>
                          <a:cs typeface="Times New Roman"/>
                        </a:rPr>
                        <a:t>2</a:t>
                      </a:r>
                      <a:endParaRPr lang="en-GB" sz="1000" b="1" baseline="30000" dirty="0" smtClean="0">
                        <a:effectLst/>
                        <a:latin typeface="+mn-lt"/>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157.4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124.6</a:t>
                      </a:r>
                    </a:p>
                    <a:p>
                      <a:pPr algn="ctr" fontAlgn="base">
                        <a:spcAft>
                          <a:spcPts val="0"/>
                        </a:spcAft>
                      </a:pPr>
                      <a:r>
                        <a:rPr lang="en-GB" sz="1000" b="1" dirty="0" smtClean="0">
                          <a:solidFill>
                            <a:srgbClr val="000000"/>
                          </a:solidFill>
                          <a:effectLst/>
                          <a:latin typeface="Cambria"/>
                          <a:ea typeface="Times New Roman"/>
                          <a:cs typeface="Times New Roman"/>
                        </a:rPr>
                        <a:t> 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26%)</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136.1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14.6</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115.3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18%)</a:t>
                      </a:r>
                      <a:endParaRPr lang="en-GB" sz="1200" b="1" dirty="0">
                        <a:effectLst/>
                        <a:latin typeface="Calibri"/>
                        <a:ea typeface="Calibri"/>
                        <a:cs typeface="Times New Roman"/>
                      </a:endParaRPr>
                    </a:p>
                  </a:txBody>
                  <a:tcPr marL="68580" marR="68580" marT="0" marB="0">
                    <a:solidFill>
                      <a:srgbClr val="FF0000"/>
                    </a:solidFill>
                  </a:tcPr>
                </a:tc>
              </a:tr>
            </a:tbl>
          </a:graphicData>
        </a:graphic>
      </p:graphicFrame>
      <p:sp>
        <p:nvSpPr>
          <p:cNvPr id="12" name="Oval 11"/>
          <p:cNvSpPr/>
          <p:nvPr/>
        </p:nvSpPr>
        <p:spPr>
          <a:xfrm>
            <a:off x="1287780" y="320124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1287780" y="410548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5372100" y="321140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5372100" y="411564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6235700" y="320124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6235700" y="410548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Content Placeholder 2"/>
          <p:cNvSpPr>
            <a:spLocks noGrp="1"/>
          </p:cNvSpPr>
          <p:nvPr>
            <p:ph idx="1"/>
          </p:nvPr>
        </p:nvSpPr>
        <p:spPr>
          <a:xfrm>
            <a:off x="274320" y="5045289"/>
            <a:ext cx="8686800" cy="522391"/>
          </a:xfrm>
        </p:spPr>
        <p:txBody>
          <a:bodyPr>
            <a:noAutofit/>
          </a:bodyPr>
          <a:lstStyle/>
          <a:p>
            <a:pPr marL="0" lvl="0" indent="0" fontAlgn="base">
              <a:buNone/>
            </a:pPr>
            <a:r>
              <a:rPr lang="en-GB" sz="1800" b="1" i="1" dirty="0" smtClean="0">
                <a:latin typeface="Cambria"/>
                <a:cs typeface="Cambria"/>
              </a:rPr>
              <a:t>The </a:t>
            </a:r>
            <a:r>
              <a:rPr lang="en-GB" sz="1800" b="1" i="1" dirty="0">
                <a:latin typeface="Cambria"/>
                <a:cs typeface="Cambria"/>
              </a:rPr>
              <a:t>industry must continue to reduce and mitigate noise as airport capacity </a:t>
            </a:r>
            <a:r>
              <a:rPr lang="en-GB" sz="1800" b="1" i="1" dirty="0" smtClean="0">
                <a:latin typeface="Cambria"/>
                <a:cs typeface="Cambria"/>
              </a:rPr>
              <a:t>grows</a:t>
            </a:r>
            <a:endParaRPr lang="en-GB" sz="1800" b="1" i="1" dirty="0">
              <a:latin typeface="Cambria"/>
              <a:cs typeface="Cambria"/>
            </a:endParaRPr>
          </a:p>
          <a:p>
            <a:pPr marL="457200" indent="-457200">
              <a:buFont typeface="+mj-lt"/>
              <a:buAutoNum type="arabicPeriod"/>
            </a:pPr>
            <a:endParaRPr lang="en-US" sz="1800" b="1" i="1" dirty="0" smtClean="0">
              <a:solidFill>
                <a:srgbClr val="201F1E"/>
              </a:solidFill>
              <a:latin typeface="Cambria"/>
              <a:ea typeface="Calibri"/>
              <a:cs typeface="Cambria"/>
            </a:endParaRPr>
          </a:p>
        </p:txBody>
      </p:sp>
    </p:spTree>
    <p:extLst>
      <p:ext uri="{BB962C8B-B14F-4D97-AF65-F5344CB8AC3E}">
        <p14:creationId xmlns:p14="http://schemas.microsoft.com/office/powerpoint/2010/main" val="87428002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2500" cy="1143000"/>
          </a:xfrm>
        </p:spPr>
        <p:txBody>
          <a:bodyPr>
            <a:normAutofit fontScale="90000"/>
          </a:bodyPr>
          <a:lstStyle/>
          <a:p>
            <a:pPr algn="l"/>
            <a:r>
              <a:rPr lang="en-US" b="1" dirty="0" smtClean="0">
                <a:latin typeface="Cambria"/>
                <a:cs typeface="Cambria"/>
              </a:rPr>
              <a:t>Policy test 2</a:t>
            </a:r>
            <a:br>
              <a:rPr lang="en-US" b="1" dirty="0" smtClean="0">
                <a:latin typeface="Cambria"/>
                <a:cs typeface="Cambria"/>
              </a:rPr>
            </a:br>
            <a:r>
              <a:rPr lang="en-US" b="1" dirty="0">
                <a:latin typeface="Cambria"/>
                <a:cs typeface="Cambria"/>
              </a:rPr>
              <a:t>N</a:t>
            </a:r>
            <a:r>
              <a:rPr lang="en-US" b="1" dirty="0" smtClean="0">
                <a:latin typeface="Cambria"/>
                <a:cs typeface="Cambria"/>
              </a:rPr>
              <a:t>oise reduction </a:t>
            </a:r>
            <a:r>
              <a:rPr lang="en-GB" b="1" dirty="0">
                <a:latin typeface="Cambria"/>
                <a:cs typeface="Cambria"/>
              </a:rPr>
              <a:t>-</a:t>
            </a:r>
            <a:r>
              <a:rPr lang="en-US" b="1" dirty="0" smtClean="0">
                <a:latin typeface="Cambria"/>
                <a:cs typeface="Cambria"/>
              </a:rPr>
              <a:t> 2032 </a:t>
            </a:r>
            <a:r>
              <a:rPr lang="en-US" b="1" dirty="0" err="1" smtClean="0">
                <a:latin typeface="Cambria"/>
                <a:cs typeface="Cambria"/>
              </a:rPr>
              <a:t>vs</a:t>
            </a:r>
            <a:r>
              <a:rPr lang="en-US" b="1" dirty="0" smtClean="0">
                <a:latin typeface="Cambria"/>
                <a:cs typeface="Cambria"/>
              </a:rPr>
              <a:t> base case</a:t>
            </a:r>
            <a:endParaRPr lang="en-US" b="1" dirty="0">
              <a:latin typeface="Cambria"/>
              <a:cs typeface="Cambria"/>
            </a:endParaRPr>
          </a:p>
        </p:txBody>
      </p:sp>
      <p:sp>
        <p:nvSpPr>
          <p:cNvPr id="4" name="Slide Number Placeholder 3"/>
          <p:cNvSpPr>
            <a:spLocks noGrp="1"/>
          </p:cNvSpPr>
          <p:nvPr>
            <p:ph type="sldNum" sz="quarter" idx="12"/>
          </p:nvPr>
        </p:nvSpPr>
        <p:spPr/>
        <p:txBody>
          <a:bodyPr/>
          <a:lstStyle/>
          <a:p>
            <a:fld id="{F18F61F2-6A1F-4648-B8B1-1F5AF9C7AB26}" type="slidenum">
              <a:rPr lang="en-US" smtClean="0"/>
              <a:t>8</a:t>
            </a:fld>
            <a:endParaRPr lang="en-US" dirty="0"/>
          </a:p>
        </p:txBody>
      </p:sp>
      <p:pic>
        <p:nvPicPr>
          <p:cNvPr id="9" name="Picture 8"/>
          <p:cNvPicPr>
            <a:picLocks noChangeAspect="1"/>
          </p:cNvPicPr>
          <p:nvPr/>
        </p:nvPicPr>
        <p:blipFill>
          <a:blip r:embed="rId2"/>
          <a:stretch>
            <a:fillRect/>
          </a:stretch>
        </p:blipFill>
        <p:spPr>
          <a:xfrm>
            <a:off x="596900" y="5799814"/>
            <a:ext cx="1832385" cy="677186"/>
          </a:xfrm>
          <a:prstGeom prst="rect">
            <a:avLst/>
          </a:prstGeom>
        </p:spPr>
      </p:pic>
      <p:graphicFrame>
        <p:nvGraphicFramePr>
          <p:cNvPr id="14" name="Table 13"/>
          <p:cNvGraphicFramePr>
            <a:graphicFrameLocks noGrp="1"/>
          </p:cNvGraphicFramePr>
          <p:nvPr>
            <p:extLst>
              <p:ext uri="{D42A27DB-BD31-4B8C-83A1-F6EECF244321}">
                <p14:modId xmlns:p14="http://schemas.microsoft.com/office/powerpoint/2010/main" val="4209087922"/>
              </p:ext>
            </p:extLst>
          </p:nvPr>
        </p:nvGraphicFramePr>
        <p:xfrm>
          <a:off x="457200" y="1773238"/>
          <a:ext cx="8229600" cy="3057326"/>
        </p:xfrm>
        <a:graphic>
          <a:graphicData uri="http://schemas.openxmlformats.org/drawingml/2006/table">
            <a:tbl>
              <a:tblPr firstRow="1" bandRow="1">
                <a:tableStyleId>{5C22544A-7EE6-4342-B048-85BDC9FD1C3A}</a:tableStyleId>
              </a:tblPr>
              <a:tblGrid>
                <a:gridCol w="998391"/>
                <a:gridCol w="647529"/>
                <a:gridCol w="822960"/>
                <a:gridCol w="882863"/>
                <a:gridCol w="763057"/>
                <a:gridCol w="822960"/>
                <a:gridCol w="822960"/>
                <a:gridCol w="914242"/>
                <a:gridCol w="731678"/>
                <a:gridCol w="822960"/>
              </a:tblGrid>
              <a:tr h="527149">
                <a:tc>
                  <a:txBody>
                    <a:bodyPr/>
                    <a:lstStyle/>
                    <a:p>
                      <a:pPr fontAlgn="base">
                        <a:spcAft>
                          <a:spcPts val="0"/>
                        </a:spcAft>
                      </a:pPr>
                      <a:r>
                        <a:rPr lang="en-GB" sz="1000" b="1" dirty="0">
                          <a:solidFill>
                            <a:srgbClr val="000000"/>
                          </a:solidFill>
                          <a:effectLst/>
                          <a:latin typeface="Cambria"/>
                          <a:ea typeface="Times New Roman"/>
                          <a:cs typeface="Times New Roman"/>
                        </a:rPr>
                        <a:t> </a:t>
                      </a:r>
                      <a:endParaRPr lang="en-GB" sz="1200" dirty="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proposed cap</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2019-2032 benefit</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vs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proposed cap</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2019-2038 benefit</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vs base case</a:t>
                      </a:r>
                      <a:endParaRPr lang="en-GB" sz="1200">
                        <a:effectLst/>
                        <a:latin typeface="Calibri"/>
                        <a:ea typeface="Calibri"/>
                        <a:cs typeface="Times New Roman"/>
                      </a:endParaRPr>
                    </a:p>
                  </a:txBody>
                  <a:tcPr marL="68580" marR="68580" marT="0" marB="0"/>
                </a:tc>
              </a:tr>
              <a:tr h="527149">
                <a:tc>
                  <a:txBody>
                    <a:bodyPr/>
                    <a:lstStyle/>
                    <a:p>
                      <a:pPr fontAlgn="base">
                        <a:spcAft>
                          <a:spcPts val="0"/>
                        </a:spcAft>
                      </a:pPr>
                      <a:r>
                        <a:rPr lang="en-GB" sz="1000" b="1">
                          <a:solidFill>
                            <a:srgbClr val="000000"/>
                          </a:solidFill>
                          <a:effectLst/>
                          <a:latin typeface="Cambria"/>
                          <a:ea typeface="Times New Roman"/>
                          <a:cs typeface="Times New Roman"/>
                        </a:rPr>
                        <a:t>Capacity (industry benefit)</a:t>
                      </a:r>
                      <a:endParaRPr lang="en-GB" sz="1200" b="1">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46.6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72.3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55</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59.4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22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75.6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62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62.4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21</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r>
              <a:tr h="245864">
                <a:tc>
                  <a:txBody>
                    <a:bodyPr/>
                    <a:lstStyle/>
                    <a:p>
                      <a:pP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r>
              <a:tr h="878582">
                <a:tc>
                  <a:txBody>
                    <a:bodyPr/>
                    <a:lstStyle/>
                    <a:p>
                      <a:pPr fontAlgn="base">
                        <a:spcAft>
                          <a:spcPts val="0"/>
                        </a:spcAft>
                      </a:pPr>
                      <a:r>
                        <a:rPr lang="en-GB" sz="1000" b="1">
                          <a:solidFill>
                            <a:srgbClr val="000000"/>
                          </a:solidFill>
                          <a:effectLst/>
                          <a:latin typeface="Cambria"/>
                          <a:ea typeface="Times New Roman"/>
                          <a:cs typeface="Times New Roman"/>
                        </a:rPr>
                        <a:t>Noise day contour (community benefit/ (disbenefit))</a:t>
                      </a:r>
                      <a:endParaRPr lang="en-GB" sz="1200" b="1">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136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146.7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7.9%)</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107.3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36.7%)</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125.7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7.6</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96.5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30%)</a:t>
                      </a:r>
                      <a:endParaRPr lang="en-GB" sz="1200" b="1" dirty="0">
                        <a:effectLst/>
                        <a:latin typeface="Calibri"/>
                        <a:ea typeface="Calibri"/>
                        <a:cs typeface="Times New Roman"/>
                      </a:endParaRPr>
                    </a:p>
                  </a:txBody>
                  <a:tcPr marL="68580" marR="68580" marT="0" marB="0">
                    <a:solidFill>
                      <a:srgbClr val="FF0000"/>
                    </a:solidFill>
                  </a:tcPr>
                </a:tc>
              </a:tr>
              <a:tr h="878582">
                <a:tc>
                  <a:txBody>
                    <a:bodyPr/>
                    <a:lstStyle/>
                    <a:p>
                      <a:pPr fontAlgn="base">
                        <a:spcAft>
                          <a:spcPts val="0"/>
                        </a:spcAft>
                      </a:pPr>
                      <a:r>
                        <a:rPr lang="en-GB" sz="1000" b="1" dirty="0">
                          <a:solidFill>
                            <a:srgbClr val="000000"/>
                          </a:solidFill>
                          <a:effectLst/>
                          <a:latin typeface="Cambria"/>
                          <a:ea typeface="Times New Roman"/>
                          <a:cs typeface="Times New Roman"/>
                        </a:rPr>
                        <a:t>Noise night contour (community benefit/ (</a:t>
                      </a:r>
                      <a:r>
                        <a:rPr lang="en-GB" sz="1000" b="1" dirty="0" err="1">
                          <a:solidFill>
                            <a:srgbClr val="000000"/>
                          </a:solidFill>
                          <a:effectLst/>
                          <a:latin typeface="Cambria"/>
                          <a:ea typeface="Times New Roman"/>
                          <a:cs typeface="Times New Roman"/>
                        </a:rPr>
                        <a:t>disbenefit</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marL="0" marR="0" indent="0" algn="ctr" defTabSz="457200" rtl="0" eaLnBrk="1" fontAlgn="base" latinLnBrk="0" hangingPunct="1">
                        <a:lnSpc>
                          <a:spcPct val="100000"/>
                        </a:lnSpc>
                        <a:spcBef>
                          <a:spcPts val="0"/>
                        </a:spcBef>
                        <a:spcAft>
                          <a:spcPts val="0"/>
                        </a:spcAft>
                        <a:buClrTx/>
                        <a:buSzTx/>
                        <a:buFontTx/>
                        <a:buNone/>
                        <a:tabLst/>
                        <a:defRPr/>
                      </a:pPr>
                      <a:r>
                        <a:rPr lang="en-GB" sz="1000" b="1" dirty="0" smtClean="0">
                          <a:solidFill>
                            <a:srgbClr val="000000"/>
                          </a:solidFill>
                          <a:effectLst/>
                          <a:latin typeface="Cambria"/>
                          <a:ea typeface="Times New Roman"/>
                          <a:cs typeface="Times New Roman"/>
                        </a:rPr>
                        <a:t>159.4 km</a:t>
                      </a:r>
                      <a:r>
                        <a:rPr lang="en-GB" sz="1000" b="1" baseline="30000" dirty="0" smtClean="0">
                          <a:solidFill>
                            <a:srgbClr val="000000"/>
                          </a:solidFill>
                          <a:effectLst/>
                          <a:latin typeface="Cambria"/>
                          <a:ea typeface="Times New Roman"/>
                          <a:cs typeface="Times New Roman"/>
                        </a:rPr>
                        <a:t>2</a:t>
                      </a:r>
                      <a:endParaRPr lang="en-GB" sz="1000" b="1" baseline="30000" dirty="0" smtClean="0">
                        <a:effectLst/>
                        <a:latin typeface="+mn-lt"/>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157.4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124.6</a:t>
                      </a:r>
                    </a:p>
                    <a:p>
                      <a:pPr algn="ctr" fontAlgn="base">
                        <a:spcAft>
                          <a:spcPts val="0"/>
                        </a:spcAft>
                      </a:pPr>
                      <a:r>
                        <a:rPr lang="en-GB" sz="1000" b="1" dirty="0" smtClean="0">
                          <a:solidFill>
                            <a:srgbClr val="000000"/>
                          </a:solidFill>
                          <a:effectLst/>
                          <a:latin typeface="Cambria"/>
                          <a:ea typeface="Times New Roman"/>
                          <a:cs typeface="Times New Roman"/>
                        </a:rPr>
                        <a:t> 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26%)</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136.1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14.6</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115.3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18%)</a:t>
                      </a:r>
                      <a:endParaRPr lang="en-GB" sz="1200" b="1" dirty="0">
                        <a:effectLst/>
                        <a:latin typeface="Calibri"/>
                        <a:ea typeface="Calibri"/>
                        <a:cs typeface="Times New Roman"/>
                      </a:endParaRPr>
                    </a:p>
                  </a:txBody>
                  <a:tcPr marL="68580" marR="68580" marT="0" marB="0">
                    <a:solidFill>
                      <a:srgbClr val="FF0000"/>
                    </a:solidFill>
                  </a:tcPr>
                </a:tc>
              </a:tr>
            </a:tbl>
          </a:graphicData>
        </a:graphic>
      </p:graphicFrame>
      <p:sp>
        <p:nvSpPr>
          <p:cNvPr id="12" name="Oval 11"/>
          <p:cNvSpPr/>
          <p:nvPr/>
        </p:nvSpPr>
        <p:spPr>
          <a:xfrm>
            <a:off x="3746500" y="320124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3746500" y="410548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2080260" y="321140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2080260" y="411564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4549140" y="320124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4549140" y="410548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Content Placeholder 2"/>
          <p:cNvSpPr>
            <a:spLocks noGrp="1"/>
          </p:cNvSpPr>
          <p:nvPr>
            <p:ph idx="1"/>
          </p:nvPr>
        </p:nvSpPr>
        <p:spPr>
          <a:xfrm>
            <a:off x="274320" y="5045289"/>
            <a:ext cx="8686800" cy="522391"/>
          </a:xfrm>
        </p:spPr>
        <p:txBody>
          <a:bodyPr>
            <a:noAutofit/>
          </a:bodyPr>
          <a:lstStyle/>
          <a:p>
            <a:pPr marL="0" lvl="0" indent="0" fontAlgn="base">
              <a:buNone/>
            </a:pPr>
            <a:r>
              <a:rPr lang="en-GB" sz="1800" b="1" i="1" dirty="0" smtClean="0">
                <a:latin typeface="Cambria"/>
                <a:cs typeface="Cambria"/>
              </a:rPr>
              <a:t>The </a:t>
            </a:r>
            <a:r>
              <a:rPr lang="en-GB" sz="1800" b="1" i="1" dirty="0">
                <a:latin typeface="Cambria"/>
                <a:cs typeface="Cambria"/>
              </a:rPr>
              <a:t>industry must continue to reduce and mitigate noise as airport capacity </a:t>
            </a:r>
            <a:r>
              <a:rPr lang="en-GB" sz="1800" b="1" i="1" dirty="0" smtClean="0">
                <a:latin typeface="Cambria"/>
                <a:cs typeface="Cambria"/>
              </a:rPr>
              <a:t>grows</a:t>
            </a:r>
            <a:endParaRPr lang="en-GB" sz="1800" b="1" i="1" dirty="0">
              <a:latin typeface="Cambria"/>
              <a:cs typeface="Cambria"/>
            </a:endParaRPr>
          </a:p>
          <a:p>
            <a:pPr marL="457200" indent="-457200">
              <a:buFont typeface="+mj-lt"/>
              <a:buAutoNum type="arabicPeriod"/>
            </a:pPr>
            <a:endParaRPr lang="en-US" sz="1800" b="1" i="1" dirty="0" smtClean="0">
              <a:solidFill>
                <a:srgbClr val="201F1E"/>
              </a:solidFill>
              <a:latin typeface="Cambria"/>
              <a:ea typeface="Calibri"/>
              <a:cs typeface="Cambria"/>
            </a:endParaRPr>
          </a:p>
        </p:txBody>
      </p:sp>
    </p:spTree>
    <p:extLst>
      <p:ext uri="{BB962C8B-B14F-4D97-AF65-F5344CB8AC3E}">
        <p14:creationId xmlns:p14="http://schemas.microsoft.com/office/powerpoint/2010/main" val="36093441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2500" cy="1143000"/>
          </a:xfrm>
        </p:spPr>
        <p:txBody>
          <a:bodyPr>
            <a:normAutofit fontScale="90000"/>
          </a:bodyPr>
          <a:lstStyle/>
          <a:p>
            <a:pPr algn="l"/>
            <a:r>
              <a:rPr lang="en-US" b="1" dirty="0" smtClean="0">
                <a:latin typeface="Cambria"/>
                <a:cs typeface="Cambria"/>
              </a:rPr>
              <a:t>Policy test 2</a:t>
            </a:r>
            <a:br>
              <a:rPr lang="en-US" b="1" dirty="0" smtClean="0">
                <a:latin typeface="Cambria"/>
                <a:cs typeface="Cambria"/>
              </a:rPr>
            </a:br>
            <a:r>
              <a:rPr lang="en-US" b="1" dirty="0">
                <a:latin typeface="Cambria"/>
                <a:cs typeface="Cambria"/>
              </a:rPr>
              <a:t>N</a:t>
            </a:r>
            <a:r>
              <a:rPr lang="en-US" b="1" dirty="0" smtClean="0">
                <a:latin typeface="Cambria"/>
                <a:cs typeface="Cambria"/>
              </a:rPr>
              <a:t>oise reduction </a:t>
            </a:r>
            <a:r>
              <a:rPr lang="en-GB" b="1" dirty="0">
                <a:latin typeface="Cambria"/>
                <a:cs typeface="Cambria"/>
              </a:rPr>
              <a:t>-</a:t>
            </a:r>
            <a:r>
              <a:rPr lang="en-US" b="1" dirty="0" smtClean="0">
                <a:latin typeface="Cambria"/>
                <a:cs typeface="Cambria"/>
              </a:rPr>
              <a:t> 2038 </a:t>
            </a:r>
            <a:r>
              <a:rPr lang="en-US" b="1" dirty="0" err="1" smtClean="0">
                <a:latin typeface="Cambria"/>
                <a:cs typeface="Cambria"/>
              </a:rPr>
              <a:t>vs</a:t>
            </a:r>
            <a:r>
              <a:rPr lang="en-US" b="1" dirty="0" smtClean="0">
                <a:latin typeface="Cambria"/>
                <a:cs typeface="Cambria"/>
              </a:rPr>
              <a:t> base case</a:t>
            </a:r>
            <a:endParaRPr lang="en-US" b="1" dirty="0">
              <a:latin typeface="Cambria"/>
              <a:cs typeface="Cambria"/>
            </a:endParaRPr>
          </a:p>
        </p:txBody>
      </p:sp>
      <p:sp>
        <p:nvSpPr>
          <p:cNvPr id="4" name="Slide Number Placeholder 3"/>
          <p:cNvSpPr>
            <a:spLocks noGrp="1"/>
          </p:cNvSpPr>
          <p:nvPr>
            <p:ph type="sldNum" sz="quarter" idx="12"/>
          </p:nvPr>
        </p:nvSpPr>
        <p:spPr/>
        <p:txBody>
          <a:bodyPr/>
          <a:lstStyle/>
          <a:p>
            <a:fld id="{F18F61F2-6A1F-4648-B8B1-1F5AF9C7AB26}" type="slidenum">
              <a:rPr lang="en-US" smtClean="0"/>
              <a:t>9</a:t>
            </a:fld>
            <a:endParaRPr lang="en-US" dirty="0"/>
          </a:p>
        </p:txBody>
      </p:sp>
      <p:pic>
        <p:nvPicPr>
          <p:cNvPr id="9" name="Picture 8"/>
          <p:cNvPicPr>
            <a:picLocks noChangeAspect="1"/>
          </p:cNvPicPr>
          <p:nvPr/>
        </p:nvPicPr>
        <p:blipFill>
          <a:blip r:embed="rId2"/>
          <a:stretch>
            <a:fillRect/>
          </a:stretch>
        </p:blipFill>
        <p:spPr>
          <a:xfrm>
            <a:off x="596900" y="5799814"/>
            <a:ext cx="1832385" cy="677186"/>
          </a:xfrm>
          <a:prstGeom prst="rect">
            <a:avLst/>
          </a:prstGeom>
        </p:spPr>
      </p:pic>
      <p:graphicFrame>
        <p:nvGraphicFramePr>
          <p:cNvPr id="14" name="Table 13"/>
          <p:cNvGraphicFramePr>
            <a:graphicFrameLocks noGrp="1"/>
          </p:cNvGraphicFramePr>
          <p:nvPr>
            <p:extLst>
              <p:ext uri="{D42A27DB-BD31-4B8C-83A1-F6EECF244321}">
                <p14:modId xmlns:p14="http://schemas.microsoft.com/office/powerpoint/2010/main" val="2004858924"/>
              </p:ext>
            </p:extLst>
          </p:nvPr>
        </p:nvGraphicFramePr>
        <p:xfrm>
          <a:off x="457200" y="1773238"/>
          <a:ext cx="8229600" cy="3057326"/>
        </p:xfrm>
        <a:graphic>
          <a:graphicData uri="http://schemas.openxmlformats.org/drawingml/2006/table">
            <a:tbl>
              <a:tblPr firstRow="1" bandRow="1">
                <a:tableStyleId>{5C22544A-7EE6-4342-B048-85BDC9FD1C3A}</a:tableStyleId>
              </a:tblPr>
              <a:tblGrid>
                <a:gridCol w="998391"/>
                <a:gridCol w="647529"/>
                <a:gridCol w="822960"/>
                <a:gridCol w="882863"/>
                <a:gridCol w="763057"/>
                <a:gridCol w="822960"/>
                <a:gridCol w="822960"/>
                <a:gridCol w="914242"/>
                <a:gridCol w="731678"/>
                <a:gridCol w="822960"/>
              </a:tblGrid>
              <a:tr h="527149">
                <a:tc>
                  <a:txBody>
                    <a:bodyPr/>
                    <a:lstStyle/>
                    <a:p>
                      <a:pPr fontAlgn="base">
                        <a:spcAft>
                          <a:spcPts val="0"/>
                        </a:spcAft>
                      </a:pPr>
                      <a:r>
                        <a:rPr lang="en-GB" sz="1000" b="1" dirty="0">
                          <a:solidFill>
                            <a:srgbClr val="000000"/>
                          </a:solidFill>
                          <a:effectLst/>
                          <a:latin typeface="Cambria"/>
                          <a:ea typeface="Times New Roman"/>
                          <a:cs typeface="Times New Roman"/>
                        </a:rPr>
                        <a:t> </a:t>
                      </a:r>
                      <a:endParaRPr lang="en-GB" sz="1200" dirty="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proposed cap</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2019-2032 benefit</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2032 vs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proposed cap</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2019-2038 benefit</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base case</a:t>
                      </a:r>
                      <a:endParaRPr lang="en-GB" sz="1200">
                        <a:effectLst/>
                        <a:latin typeface="Calibri"/>
                        <a:ea typeface="Calibri"/>
                        <a:cs typeface="Times New Roman"/>
                      </a:endParaRPr>
                    </a:p>
                  </a:txBody>
                  <a:tcPr marL="68580" marR="68580" marT="0" marB="0"/>
                </a:tc>
                <a:tc>
                  <a:txBody>
                    <a:bodyPr/>
                    <a:lstStyle/>
                    <a:p>
                      <a:pPr algn="ctr" fontAlgn="base">
                        <a:spcAft>
                          <a:spcPts val="0"/>
                        </a:spcAft>
                      </a:pPr>
                      <a:r>
                        <a:rPr lang="en-GB" sz="1000" b="1">
                          <a:solidFill>
                            <a:srgbClr val="000000"/>
                          </a:solidFill>
                          <a:effectLst/>
                          <a:latin typeface="Cambria"/>
                          <a:ea typeface="Times New Roman"/>
                          <a:cs typeface="Times New Roman"/>
                        </a:rPr>
                        <a:t>2038 vs base case</a:t>
                      </a:r>
                      <a:endParaRPr lang="en-GB" sz="1200">
                        <a:effectLst/>
                        <a:latin typeface="Calibri"/>
                        <a:ea typeface="Calibri"/>
                        <a:cs typeface="Times New Roman"/>
                      </a:endParaRPr>
                    </a:p>
                  </a:txBody>
                  <a:tcPr marL="68580" marR="68580" marT="0" marB="0"/>
                </a:tc>
              </a:tr>
              <a:tr h="527149">
                <a:tc>
                  <a:txBody>
                    <a:bodyPr/>
                    <a:lstStyle/>
                    <a:p>
                      <a:pPr fontAlgn="base">
                        <a:spcAft>
                          <a:spcPts val="0"/>
                        </a:spcAft>
                      </a:pPr>
                      <a:r>
                        <a:rPr lang="en-GB" sz="1000" b="1">
                          <a:solidFill>
                            <a:srgbClr val="000000"/>
                          </a:solidFill>
                          <a:effectLst/>
                          <a:latin typeface="Cambria"/>
                          <a:ea typeface="Times New Roman"/>
                          <a:cs typeface="Times New Roman"/>
                        </a:rPr>
                        <a:t>Capacity (industry benefit)</a:t>
                      </a:r>
                      <a:endParaRPr lang="en-GB" sz="1200" b="1">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46.6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72.3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55</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59.4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22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75.6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62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62.4 </a:t>
                      </a:r>
                      <a:r>
                        <a:rPr lang="en-GB" sz="1000" b="1" dirty="0">
                          <a:solidFill>
                            <a:srgbClr val="000000"/>
                          </a:solidFill>
                          <a:effectLst/>
                          <a:latin typeface="Cambria"/>
                          <a:ea typeface="Times New Roman"/>
                          <a:cs typeface="Times New Roman"/>
                        </a:rPr>
                        <a:t>mppa</a:t>
                      </a:r>
                      <a:endParaRPr lang="en-GB" sz="1200" b="1" dirty="0">
                        <a:effectLst/>
                        <a:latin typeface="Calibri"/>
                        <a:ea typeface="Calibri"/>
                        <a:cs typeface="Times New Roman"/>
                      </a:endParaRPr>
                    </a:p>
                  </a:txBody>
                  <a:tcPr marL="68580" marR="68580" marT="0" marB="0">
                    <a:solidFill>
                      <a:srgbClr val="008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21</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008000"/>
                    </a:solidFill>
                  </a:tcPr>
                </a:tc>
              </a:tr>
              <a:tr h="245864">
                <a:tc>
                  <a:txBody>
                    <a:bodyPr/>
                    <a:lstStyle/>
                    <a:p>
                      <a:pP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c>
                  <a:txBody>
                    <a:bodyPr/>
                    <a:lstStyle/>
                    <a:p>
                      <a:pPr algn="ctr" fontAlgn="base">
                        <a:spcAft>
                          <a:spcPts val="0"/>
                        </a:spcAft>
                      </a:pPr>
                      <a:endParaRPr lang="en-GB" sz="1200" b="1" dirty="0">
                        <a:effectLst/>
                        <a:latin typeface="Calibri"/>
                        <a:ea typeface="Calibri"/>
                        <a:cs typeface="Times New Roman"/>
                      </a:endParaRPr>
                    </a:p>
                  </a:txBody>
                  <a:tcPr marL="68580" marR="68580" marT="0" marB="0">
                    <a:solidFill>
                      <a:schemeClr val="accent1"/>
                    </a:solidFill>
                  </a:tcPr>
                </a:tc>
              </a:tr>
              <a:tr h="878582">
                <a:tc>
                  <a:txBody>
                    <a:bodyPr/>
                    <a:lstStyle/>
                    <a:p>
                      <a:pPr fontAlgn="base">
                        <a:spcAft>
                          <a:spcPts val="0"/>
                        </a:spcAft>
                      </a:pPr>
                      <a:r>
                        <a:rPr lang="en-GB" sz="1000" b="1">
                          <a:solidFill>
                            <a:srgbClr val="000000"/>
                          </a:solidFill>
                          <a:effectLst/>
                          <a:latin typeface="Cambria"/>
                          <a:ea typeface="Times New Roman"/>
                          <a:cs typeface="Times New Roman"/>
                        </a:rPr>
                        <a:t>Noise day contour (community benefit/ (disbenefit))</a:t>
                      </a:r>
                      <a:endParaRPr lang="en-GB" sz="1200" b="1">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136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146.7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7.9%)</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107.3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36.7%)</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125.7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7.6</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96.5 </a:t>
                      </a:r>
                      <a:r>
                        <a:rPr lang="en-US" sz="1000" b="1" dirty="0">
                          <a:solidFill>
                            <a:srgbClr val="000000"/>
                          </a:solidFill>
                          <a:effectLst/>
                          <a:latin typeface="Cambria"/>
                          <a:ea typeface="Times New Roman"/>
                          <a:cs typeface="Times New Roman"/>
                        </a:rPr>
                        <a:t>km</a:t>
                      </a:r>
                      <a:r>
                        <a:rPr lang="en-US" sz="1000" b="1" baseline="30000" dirty="0">
                          <a:solidFill>
                            <a:srgbClr val="000000"/>
                          </a:solidFill>
                          <a:effectLst/>
                          <a:latin typeface="Cambria"/>
                          <a:ea typeface="Times New Roman"/>
                          <a:cs typeface="Times New Roman"/>
                        </a:rPr>
                        <a:t>2</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30%)</a:t>
                      </a:r>
                      <a:endParaRPr lang="en-GB" sz="1200" b="1" dirty="0">
                        <a:effectLst/>
                        <a:latin typeface="Calibri"/>
                        <a:ea typeface="Calibri"/>
                        <a:cs typeface="Times New Roman"/>
                      </a:endParaRPr>
                    </a:p>
                  </a:txBody>
                  <a:tcPr marL="68580" marR="68580" marT="0" marB="0">
                    <a:solidFill>
                      <a:srgbClr val="FF0000"/>
                    </a:solidFill>
                  </a:tcPr>
                </a:tc>
              </a:tr>
              <a:tr h="878582">
                <a:tc>
                  <a:txBody>
                    <a:bodyPr/>
                    <a:lstStyle/>
                    <a:p>
                      <a:pPr fontAlgn="base">
                        <a:spcAft>
                          <a:spcPts val="0"/>
                        </a:spcAft>
                      </a:pPr>
                      <a:r>
                        <a:rPr lang="en-GB" sz="1000" b="1" dirty="0">
                          <a:solidFill>
                            <a:srgbClr val="000000"/>
                          </a:solidFill>
                          <a:effectLst/>
                          <a:latin typeface="Cambria"/>
                          <a:ea typeface="Times New Roman"/>
                          <a:cs typeface="Times New Roman"/>
                        </a:rPr>
                        <a:t>Noise night contour (community benefit/ (</a:t>
                      </a:r>
                      <a:r>
                        <a:rPr lang="en-GB" sz="1000" b="1" dirty="0" err="1">
                          <a:solidFill>
                            <a:srgbClr val="000000"/>
                          </a:solidFill>
                          <a:effectLst/>
                          <a:latin typeface="Cambria"/>
                          <a:ea typeface="Times New Roman"/>
                          <a:cs typeface="Times New Roman"/>
                        </a:rPr>
                        <a:t>disbenefit</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marL="0" marR="0" indent="0" algn="ctr" defTabSz="457200" rtl="0" eaLnBrk="1" fontAlgn="base" latinLnBrk="0" hangingPunct="1">
                        <a:lnSpc>
                          <a:spcPct val="100000"/>
                        </a:lnSpc>
                        <a:spcBef>
                          <a:spcPts val="0"/>
                        </a:spcBef>
                        <a:spcAft>
                          <a:spcPts val="0"/>
                        </a:spcAft>
                        <a:buClrTx/>
                        <a:buSzTx/>
                        <a:buFontTx/>
                        <a:buNone/>
                        <a:tabLst/>
                        <a:defRPr/>
                      </a:pPr>
                      <a:r>
                        <a:rPr lang="en-GB" sz="1000" b="1" dirty="0" smtClean="0">
                          <a:solidFill>
                            <a:srgbClr val="000000"/>
                          </a:solidFill>
                          <a:effectLst/>
                          <a:latin typeface="Cambria"/>
                          <a:ea typeface="Times New Roman"/>
                          <a:cs typeface="Times New Roman"/>
                        </a:rPr>
                        <a:t>159.4 km</a:t>
                      </a:r>
                      <a:r>
                        <a:rPr lang="en-GB" sz="1000" b="1" baseline="30000" dirty="0" smtClean="0">
                          <a:solidFill>
                            <a:srgbClr val="000000"/>
                          </a:solidFill>
                          <a:effectLst/>
                          <a:latin typeface="Cambria"/>
                          <a:ea typeface="Times New Roman"/>
                          <a:cs typeface="Times New Roman"/>
                        </a:rPr>
                        <a:t>2</a:t>
                      </a:r>
                      <a:endParaRPr lang="en-GB" sz="1000" b="1" baseline="30000" dirty="0" smtClean="0">
                        <a:effectLst/>
                        <a:latin typeface="+mn-lt"/>
                        <a:ea typeface="Calibri"/>
                        <a:cs typeface="Times New Roman"/>
                      </a:endParaRPr>
                    </a:p>
                  </a:txBody>
                  <a:tcPr marL="68580" marR="68580" marT="0" marB="0"/>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157.4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124.6</a:t>
                      </a:r>
                    </a:p>
                    <a:p>
                      <a:pPr algn="ctr" fontAlgn="base">
                        <a:spcAft>
                          <a:spcPts val="0"/>
                        </a:spcAft>
                      </a:pPr>
                      <a:r>
                        <a:rPr lang="en-GB" sz="1000" b="1" dirty="0" smtClean="0">
                          <a:solidFill>
                            <a:srgbClr val="000000"/>
                          </a:solidFill>
                          <a:effectLst/>
                          <a:latin typeface="Cambria"/>
                          <a:ea typeface="Times New Roman"/>
                          <a:cs typeface="Times New Roman"/>
                        </a:rPr>
                        <a:t> 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26%)</a:t>
                      </a:r>
                      <a:endParaRPr lang="en-GB" sz="1200" b="1"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136.1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14.6</a:t>
                      </a:r>
                      <a:r>
                        <a:rPr lang="en-GB" sz="1000" b="1" dirty="0">
                          <a:solidFill>
                            <a:srgbClr val="000000"/>
                          </a:solidFill>
                          <a:effectLst/>
                          <a:latin typeface="Cambria"/>
                          <a:ea typeface="Times New Roman"/>
                          <a:cs typeface="Times New Roman"/>
                        </a:rPr>
                        <a:t>%</a:t>
                      </a:r>
                      <a:endParaRPr lang="en-GB" sz="1200" b="1" dirty="0">
                        <a:effectLst/>
                        <a:latin typeface="Calibri"/>
                        <a:ea typeface="Calibri"/>
                        <a:cs typeface="Times New Roman"/>
                      </a:endParaRPr>
                    </a:p>
                  </a:txBody>
                  <a:tcPr marL="68580" marR="68580" marT="0" marB="0">
                    <a:solidFill>
                      <a:srgbClr val="FF66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115.3 </a:t>
                      </a:r>
                    </a:p>
                    <a:p>
                      <a:pPr algn="ctr" fontAlgn="base">
                        <a:spcAft>
                          <a:spcPts val="0"/>
                        </a:spcAft>
                      </a:pPr>
                      <a:r>
                        <a:rPr lang="en-GB" sz="1000" b="1" dirty="0" smtClean="0">
                          <a:solidFill>
                            <a:srgbClr val="000000"/>
                          </a:solidFill>
                          <a:effectLst/>
                          <a:latin typeface="Cambria"/>
                          <a:ea typeface="Times New Roman"/>
                          <a:cs typeface="Times New Roman"/>
                        </a:rPr>
                        <a:t>km</a:t>
                      </a:r>
                      <a:r>
                        <a:rPr lang="en-GB" sz="1000" b="1" baseline="30000" dirty="0" smtClean="0">
                          <a:solidFill>
                            <a:srgbClr val="000000"/>
                          </a:solidFill>
                          <a:effectLst/>
                          <a:latin typeface="Cambria"/>
                          <a:ea typeface="Times New Roman"/>
                          <a:cs typeface="Times New Roman"/>
                        </a:rPr>
                        <a:t>2</a:t>
                      </a:r>
                      <a:endParaRPr lang="en-GB" sz="1200" b="1" baseline="30000" dirty="0">
                        <a:effectLst/>
                        <a:latin typeface="Calibri"/>
                        <a:ea typeface="Calibri"/>
                        <a:cs typeface="Times New Roman"/>
                      </a:endParaRPr>
                    </a:p>
                  </a:txBody>
                  <a:tcPr marL="68580" marR="68580" marT="0" marB="0">
                    <a:solidFill>
                      <a:srgbClr val="FF0000"/>
                    </a:solidFill>
                  </a:tcPr>
                </a:tc>
                <a:tc>
                  <a:txBody>
                    <a:bodyPr/>
                    <a:lstStyle/>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endParaRPr lang="en-GB" sz="1000" b="1" dirty="0" smtClean="0">
                        <a:solidFill>
                          <a:srgbClr val="000000"/>
                        </a:solidFill>
                        <a:effectLst/>
                        <a:latin typeface="Cambria"/>
                        <a:ea typeface="Times New Roman"/>
                        <a:cs typeface="Times New Roman"/>
                      </a:endParaRPr>
                    </a:p>
                    <a:p>
                      <a:pPr algn="ctr" fontAlgn="base">
                        <a:spcAft>
                          <a:spcPts val="0"/>
                        </a:spcAft>
                      </a:pPr>
                      <a:r>
                        <a:rPr lang="en-GB" sz="1000" b="1" dirty="0" smtClean="0">
                          <a:solidFill>
                            <a:srgbClr val="000000"/>
                          </a:solidFill>
                          <a:effectLst/>
                          <a:latin typeface="Cambria"/>
                          <a:ea typeface="Times New Roman"/>
                          <a:cs typeface="Times New Roman"/>
                        </a:rPr>
                        <a:t>(</a:t>
                      </a:r>
                      <a:r>
                        <a:rPr lang="en-GB" sz="1000" b="1" dirty="0">
                          <a:solidFill>
                            <a:srgbClr val="000000"/>
                          </a:solidFill>
                          <a:effectLst/>
                          <a:latin typeface="Cambria"/>
                          <a:ea typeface="Times New Roman"/>
                          <a:cs typeface="Times New Roman"/>
                        </a:rPr>
                        <a:t>18%)</a:t>
                      </a:r>
                      <a:endParaRPr lang="en-GB" sz="1200" b="1" dirty="0">
                        <a:effectLst/>
                        <a:latin typeface="Calibri"/>
                        <a:ea typeface="Calibri"/>
                        <a:cs typeface="Times New Roman"/>
                      </a:endParaRPr>
                    </a:p>
                  </a:txBody>
                  <a:tcPr marL="68580" marR="68580" marT="0" marB="0">
                    <a:solidFill>
                      <a:srgbClr val="FF0000"/>
                    </a:solidFill>
                  </a:tcPr>
                </a:tc>
              </a:tr>
            </a:tbl>
          </a:graphicData>
        </a:graphic>
      </p:graphicFrame>
      <p:sp>
        <p:nvSpPr>
          <p:cNvPr id="12" name="Oval 11"/>
          <p:cNvSpPr/>
          <p:nvPr/>
        </p:nvSpPr>
        <p:spPr>
          <a:xfrm>
            <a:off x="7078980" y="320124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7078980" y="410548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5382260" y="320124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5382260" y="410548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7881620" y="320124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7881620" y="4105489"/>
            <a:ext cx="866140" cy="527471"/>
          </a:xfrm>
          <a:prstGeom prst="ellipse">
            <a:avLst/>
          </a:prstGeom>
          <a:noFill/>
          <a:ln w="571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Content Placeholder 2"/>
          <p:cNvSpPr>
            <a:spLocks noGrp="1"/>
          </p:cNvSpPr>
          <p:nvPr>
            <p:ph idx="1"/>
          </p:nvPr>
        </p:nvSpPr>
        <p:spPr>
          <a:xfrm>
            <a:off x="274320" y="5045289"/>
            <a:ext cx="8686800" cy="522391"/>
          </a:xfrm>
        </p:spPr>
        <p:txBody>
          <a:bodyPr>
            <a:noAutofit/>
          </a:bodyPr>
          <a:lstStyle/>
          <a:p>
            <a:pPr marL="0" lvl="0" indent="0" fontAlgn="base">
              <a:buNone/>
            </a:pPr>
            <a:r>
              <a:rPr lang="en-GB" sz="1800" b="1" i="1" dirty="0" smtClean="0">
                <a:latin typeface="Cambria"/>
                <a:cs typeface="Cambria"/>
              </a:rPr>
              <a:t>The </a:t>
            </a:r>
            <a:r>
              <a:rPr lang="en-GB" sz="1800" b="1" i="1" dirty="0">
                <a:latin typeface="Cambria"/>
                <a:cs typeface="Cambria"/>
              </a:rPr>
              <a:t>industry must continue to reduce and mitigate noise as airport capacity </a:t>
            </a:r>
            <a:r>
              <a:rPr lang="en-GB" sz="1800" b="1" i="1" dirty="0" smtClean="0">
                <a:latin typeface="Cambria"/>
                <a:cs typeface="Cambria"/>
              </a:rPr>
              <a:t>grows</a:t>
            </a:r>
            <a:endParaRPr lang="en-GB" sz="1800" b="1" i="1" dirty="0">
              <a:latin typeface="Cambria"/>
              <a:cs typeface="Cambria"/>
            </a:endParaRPr>
          </a:p>
          <a:p>
            <a:pPr marL="457200" indent="-457200">
              <a:buFont typeface="+mj-lt"/>
              <a:buAutoNum type="arabicPeriod"/>
            </a:pPr>
            <a:endParaRPr lang="en-US" sz="1800" b="1" i="1" dirty="0" smtClean="0">
              <a:solidFill>
                <a:srgbClr val="201F1E"/>
              </a:solidFill>
              <a:latin typeface="Cambria"/>
              <a:ea typeface="Calibri"/>
              <a:cs typeface="Cambria"/>
            </a:endParaRPr>
          </a:p>
        </p:txBody>
      </p:sp>
    </p:spTree>
    <p:extLst>
      <p:ext uri="{BB962C8B-B14F-4D97-AF65-F5344CB8AC3E}">
        <p14:creationId xmlns:p14="http://schemas.microsoft.com/office/powerpoint/2010/main" val="387281684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84815</TotalTime>
  <Words>1486</Words>
  <Application>Microsoft Macintosh PowerPoint</Application>
  <PresentationFormat>On-screen Show (4:3)</PresentationFormat>
  <Paragraphs>681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NOISE ENVELOPE GROUP COMMUNITY GROUP POSITION PAPER</vt:lpstr>
      <vt:lpstr>POLICY TESTS</vt:lpstr>
      <vt:lpstr>Policy test 1 Benefit sharing</vt:lpstr>
      <vt:lpstr>Policy test 1  Benefit sharing - Leq metric</vt:lpstr>
      <vt:lpstr>Policy test 2 Noise reduction - vs 2019 (Leq)</vt:lpstr>
      <vt:lpstr>Policy test 2 Noise reduction - 2032 vs 2019</vt:lpstr>
      <vt:lpstr>Policy test 2 Noise reduction - 2038 vs 2019</vt:lpstr>
      <vt:lpstr>Policy test 2 Noise reduction - 2032 vs base case</vt:lpstr>
      <vt:lpstr>Policy test 2 Noise reduction - 2038 vs base case</vt:lpstr>
      <vt:lpstr>Policy tests 1 and 2 conclusions </vt:lpstr>
      <vt:lpstr>Policy test 4 </vt:lpstr>
      <vt:lpstr>CAA CAP 1129 </vt:lpstr>
      <vt:lpstr>REGULATION 598 </vt:lpstr>
      <vt:lpstr>APF Policy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Lloyd</dc:creator>
  <cp:lastModifiedBy>John Lloyd</cp:lastModifiedBy>
  <cp:revision>525</cp:revision>
  <cp:lastPrinted>2022-06-14T08:06:36Z</cp:lastPrinted>
  <dcterms:created xsi:type="dcterms:W3CDTF">2017-01-21T16:22:32Z</dcterms:created>
  <dcterms:modified xsi:type="dcterms:W3CDTF">2022-06-15T11:55:01Z</dcterms:modified>
</cp:coreProperties>
</file>