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93" r:id="rId3"/>
    <p:sldId id="316" r:id="rId4"/>
    <p:sldId id="318" r:id="rId5"/>
    <p:sldId id="314" r:id="rId6"/>
    <p:sldId id="31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656" autoAdjust="0"/>
  </p:normalViewPr>
  <p:slideViewPr>
    <p:cSldViewPr snapToGrid="0" snapToObjects="1">
      <p:cViewPr>
        <p:scale>
          <a:sx n="125" d="100"/>
          <a:sy n="125" d="100"/>
        </p:scale>
        <p:origin x="-784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8E730-A96B-924E-B8CD-594F6618C048}" type="datetimeFigureOut">
              <a:rPr lang="en-US" smtClean="0"/>
              <a:t>07/08/22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97A03-898F-2D49-87F1-8ECFD9E2B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136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1DB760-713A-964C-B6E1-93A4C4A666B4}" type="datetimeFigureOut">
              <a:rPr lang="en-US" smtClean="0"/>
              <a:t>07/08/22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97731-8572-9142-90A9-741049FE7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5972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E1C4-CDE0-EF44-ADB4-AF5C0697E487}" type="datetime1">
              <a:rPr lang="en-GB" smtClean="0"/>
              <a:t>07/08/22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1F2-6A1F-4648-B8B1-1F5AF9C7A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78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298D5-3ABF-B345-B106-6DFE27D7E625}" type="datetime1">
              <a:rPr lang="en-GB" smtClean="0"/>
              <a:t>07/08/22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1F2-6A1F-4648-B8B1-1F5AF9C7A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243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5651-BFA8-C340-9423-EE8C9CCE9A69}" type="datetime1">
              <a:rPr lang="en-GB" smtClean="0"/>
              <a:t>07/08/22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1F2-6A1F-4648-B8B1-1F5AF9C7A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48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493C-00D1-AD45-86BB-FC58030B1221}" type="datetime1">
              <a:rPr lang="en-GB" smtClean="0"/>
              <a:t>07/08/22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1F2-6A1F-4648-B8B1-1F5AF9C7A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650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810D-4911-8F48-A757-9CFA8FDAAB4A}" type="datetime1">
              <a:rPr lang="en-GB" smtClean="0"/>
              <a:t>07/08/22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1F2-6A1F-4648-B8B1-1F5AF9C7A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07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07EA-CC76-8D4D-A965-71496211A6A9}" type="datetime1">
              <a:rPr lang="en-GB" smtClean="0"/>
              <a:t>07/08/22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1F2-6A1F-4648-B8B1-1F5AF9C7A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01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49C2-D307-B94E-8048-550D1FB921B9}" type="datetime1">
              <a:rPr lang="en-GB" smtClean="0"/>
              <a:t>07/08/22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1F2-6A1F-4648-B8B1-1F5AF9C7A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925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F3CE-E61F-5F46-8DD3-E321379E7BDF}" type="datetime1">
              <a:rPr lang="en-GB" smtClean="0"/>
              <a:t>07/08/22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1F2-6A1F-4648-B8B1-1F5AF9C7A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45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F1710-58B5-F24C-BB8B-F81E66F951EB}" type="datetime1">
              <a:rPr lang="en-GB" smtClean="0"/>
              <a:t>07/08/22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1F2-6A1F-4648-B8B1-1F5AF9C7A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60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B85B-444C-CB40-B394-0703D02C26E6}" type="datetime1">
              <a:rPr lang="en-GB" smtClean="0"/>
              <a:t>07/08/22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1F2-6A1F-4648-B8B1-1F5AF9C7A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6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2453-F272-EB46-8673-44E2BF4CE76C}" type="datetime1">
              <a:rPr lang="en-GB" smtClean="0"/>
              <a:t>07/08/22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1F2-6A1F-4648-B8B1-1F5AF9C7A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52780-0737-774D-A214-02EC260A5BF6}" type="datetime1">
              <a:rPr lang="en-GB" smtClean="0"/>
              <a:t>07/08/22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F61F2-6A1F-4648-B8B1-1F5AF9C7A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006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3327400"/>
            <a:ext cx="8255000" cy="17526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Cambria"/>
                <a:cs typeface="Cambria"/>
              </a:rPr>
              <a:t>NOISE ENVELOPE GROUP</a:t>
            </a:r>
            <a:br>
              <a:rPr lang="en-US" sz="3600" b="1" dirty="0" smtClean="0">
                <a:latin typeface="Cambria"/>
                <a:cs typeface="Cambria"/>
              </a:rPr>
            </a:br>
            <a:r>
              <a:rPr lang="en-US" sz="3600" b="1" dirty="0" smtClean="0">
                <a:latin typeface="Cambria"/>
                <a:cs typeface="Cambria"/>
              </a:rPr>
              <a:t>METRICS AND LIMITS</a:t>
            </a:r>
            <a:br>
              <a:rPr lang="en-US" sz="3600" b="1" dirty="0" smtClean="0">
                <a:latin typeface="Cambria"/>
                <a:cs typeface="Cambria"/>
              </a:rPr>
            </a:br>
            <a:r>
              <a:rPr lang="en-US" sz="3600" b="1" dirty="0" smtClean="0">
                <a:latin typeface="Cambria"/>
                <a:cs typeface="Cambria"/>
              </a:rPr>
              <a:t>COMMUNITY GROUP VIEWS</a:t>
            </a:r>
            <a:endParaRPr lang="en-US" sz="3600" b="1" dirty="0">
              <a:latin typeface="Cambria"/>
              <a:cs typeface="Cambr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5891768"/>
            <a:ext cx="294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mbria"/>
                <a:cs typeface="Cambria"/>
              </a:rPr>
              <a:t>July 2022</a:t>
            </a:r>
            <a:endParaRPr lang="en-US" sz="2000" b="1" dirty="0">
              <a:latin typeface="Cambria"/>
              <a:cs typeface="Cambria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1426085"/>
            <a:ext cx="4124923" cy="1524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750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Cambria"/>
                <a:cs typeface="Cambria"/>
              </a:rPr>
              <a:t>COMMUNITY REQUESTS</a:t>
            </a:r>
            <a:endParaRPr lang="en-US" b="1" dirty="0">
              <a:latin typeface="Cambria"/>
              <a:cs typeface="Cambri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1F2-6A1F-4648-B8B1-1F5AF9C7AB26}" type="slidenum">
              <a:rPr lang="en-US" smtClean="0"/>
              <a:t>2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00" y="5799814"/>
            <a:ext cx="1832385" cy="677186"/>
          </a:xfrm>
          <a:prstGeom prst="rect">
            <a:avLst/>
          </a:prstGeom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2865547"/>
              </p:ext>
            </p:extLst>
          </p:nvPr>
        </p:nvGraphicFramePr>
        <p:xfrm>
          <a:off x="457200" y="1600200"/>
          <a:ext cx="8229600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560"/>
                <a:gridCol w="4399280"/>
                <a:gridCol w="341376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Request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Response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Terms of reference to be reviewed to comply with CAA advice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Refused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Process to be overseen by an independent party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Refused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Timetable to be extended to enable issues to be explored in necessary detail 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Refused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Above issues (and others) set out in letter to Stewart Wingate dated 13 June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 reply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Budget for technical advisory support to be provided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Refused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Subsequently committed to consider further.  No further response received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Community group data request dated 21 June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No reply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3638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Cambria"/>
                <a:cs typeface="Cambria"/>
              </a:rPr>
              <a:t>POLICY TESTS SUMMARY</a:t>
            </a:r>
            <a:endParaRPr lang="en-US" b="1" dirty="0">
              <a:latin typeface="Cambria"/>
              <a:cs typeface="Cambri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1F2-6A1F-4648-B8B1-1F5AF9C7AB26}" type="slidenum">
              <a:rPr lang="en-US" smtClean="0"/>
              <a:t>3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00" y="5799814"/>
            <a:ext cx="1832385" cy="677186"/>
          </a:xfrm>
          <a:prstGeom prst="rect">
            <a:avLst/>
          </a:prstGeom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5252524"/>
              </p:ext>
            </p:extLst>
          </p:nvPr>
        </p:nvGraphicFramePr>
        <p:xfrm>
          <a:off x="457200" y="1772920"/>
          <a:ext cx="8229600" cy="2473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560"/>
                <a:gridCol w="3718560"/>
                <a:gridCol w="409448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+mj-lt"/>
                        </a:rPr>
                        <a:t>Policy</a:t>
                      </a:r>
                      <a:r>
                        <a:rPr lang="en-US" sz="1800" b="1" baseline="0" dirty="0" smtClean="0">
                          <a:latin typeface="+mj-lt"/>
                        </a:rPr>
                        <a:t> t</a:t>
                      </a:r>
                      <a:r>
                        <a:rPr lang="en-US" sz="1800" b="1" dirty="0" smtClean="0">
                          <a:latin typeface="+mj-lt"/>
                        </a:rPr>
                        <a:t>est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+mj-lt"/>
                        </a:rPr>
                        <a:t>Assessment</a:t>
                      </a:r>
                      <a:r>
                        <a:rPr lang="en-US" sz="1800" b="1" baseline="0" dirty="0" smtClean="0">
                          <a:latin typeface="+mj-lt"/>
                        </a:rPr>
                        <a:t> of GAL’s proposals 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1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Future growth in aviation should ensure that benefits are shared between the aviation industry and local communities. 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+mj-lt"/>
                        </a:rPr>
                        <a:t>Not</a:t>
                      </a:r>
                      <a:r>
                        <a:rPr lang="en-GB" sz="1800" baseline="0" dirty="0" smtClean="0">
                          <a:latin typeface="+mj-lt"/>
                        </a:rPr>
                        <a:t> achieved. The industry would realise very substantial benefits but the community would realise disbenefits or only very modest benefits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2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The industry must continue to reduce and mitigate noise as airport capacity grows</a:t>
                      </a:r>
                      <a:r>
                        <a:rPr lang="en-GB" sz="1800" dirty="0" smtClean="0">
                          <a:effectLst/>
                          <a:latin typeface="+mj-lt"/>
                        </a:rPr>
                        <a:t> </a:t>
                      </a:r>
                      <a:endParaRPr lang="en-US" sz="1800" dirty="0" smtClean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+mj-lt"/>
                        </a:rPr>
                        <a:t>Not</a:t>
                      </a:r>
                      <a:r>
                        <a:rPr lang="en-GB" sz="1800" baseline="0" dirty="0" smtClean="0">
                          <a:latin typeface="+mj-lt"/>
                        </a:rPr>
                        <a:t> achieved. Noise is projected to increase as the airport’s capacity grows, rather than to reduce as policy requires</a:t>
                      </a:r>
                      <a:r>
                        <a:rPr lang="en-US" sz="1800" baseline="0" dirty="0" smtClean="0">
                          <a:latin typeface="+mj-lt"/>
                        </a:rPr>
                        <a:t>.</a:t>
                      </a:r>
                      <a:endParaRPr lang="en-GB" sz="1800" baseline="0" dirty="0" smtClean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0200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Cambria"/>
                <a:cs typeface="Cambria"/>
              </a:rPr>
              <a:t>POLICY TESTS SUMMARY</a:t>
            </a:r>
            <a:endParaRPr lang="en-US" b="1" dirty="0">
              <a:latin typeface="Cambria"/>
              <a:cs typeface="Cambri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1F2-6A1F-4648-B8B1-1F5AF9C7AB26}" type="slidenum">
              <a:rPr lang="en-US" smtClean="0"/>
              <a:t>4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00" y="5799814"/>
            <a:ext cx="1832385" cy="677186"/>
          </a:xfrm>
          <a:prstGeom prst="rect">
            <a:avLst/>
          </a:prstGeom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062137"/>
              </p:ext>
            </p:extLst>
          </p:nvPr>
        </p:nvGraphicFramePr>
        <p:xfrm>
          <a:off x="457200" y="1600200"/>
          <a:ext cx="8229600" cy="3296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560"/>
                <a:gridCol w="3718560"/>
                <a:gridCol w="409448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+mj-lt"/>
                        </a:rPr>
                        <a:t>Policy</a:t>
                      </a:r>
                      <a:r>
                        <a:rPr lang="en-US" sz="1800" b="1" baseline="0" dirty="0" smtClean="0">
                          <a:latin typeface="+mj-lt"/>
                        </a:rPr>
                        <a:t> t</a:t>
                      </a:r>
                      <a:r>
                        <a:rPr lang="en-US" sz="1800" b="1" dirty="0" smtClean="0">
                          <a:latin typeface="+mj-lt"/>
                        </a:rPr>
                        <a:t>est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+mj-lt"/>
                        </a:rPr>
                        <a:t>Assessment</a:t>
                      </a:r>
                      <a:r>
                        <a:rPr lang="en-US" sz="1800" b="1" baseline="0" dirty="0" smtClean="0">
                          <a:latin typeface="+mj-lt"/>
                        </a:rPr>
                        <a:t> of GAL’s proposals 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3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As noise levels fall with technology improvements the aviation industry should be expected to share the benefits from these improvements. 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+mj-lt"/>
                        </a:rPr>
                        <a:t>Potentially</a:t>
                      </a:r>
                      <a:r>
                        <a:rPr lang="en-GB" sz="1800" baseline="0" dirty="0" smtClean="0">
                          <a:latin typeface="+mj-lt"/>
                        </a:rPr>
                        <a:t> partially achieved, but insufficient evidence provided to judge overall effects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4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Limit and, where possible, reduce:</a:t>
                      </a:r>
                    </a:p>
                    <a:p>
                      <a:pPr marL="182563" indent="-182563">
                        <a:buFontTx/>
                        <a:buChar char="-"/>
                      </a:pPr>
                      <a:r>
                        <a:rPr lang="en-US" sz="1800" dirty="0" smtClean="0">
                          <a:latin typeface="+mj-lt"/>
                        </a:rPr>
                        <a:t>the number of people in the UK significantly affected by aircraft noise </a:t>
                      </a:r>
                    </a:p>
                    <a:p>
                      <a:pPr marL="182563" indent="-182563">
                        <a:buFontTx/>
                        <a:buChar char="-"/>
                      </a:pPr>
                      <a:r>
                        <a:rPr lang="en-US" sz="1800" dirty="0" smtClean="0">
                          <a:latin typeface="+mj-lt"/>
                        </a:rPr>
                        <a:t>total adverse effects on health and quality of life from aviation noise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Gatwick’s proposals make no reference to reducing the number of people significantly affected by aircraft noise or the total adverse effects of noise</a:t>
                      </a:r>
                    </a:p>
                    <a:p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689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latin typeface="Cambria"/>
                <a:cs typeface="Cambria"/>
              </a:rPr>
              <a:t>METRICS AND LIMITS</a:t>
            </a:r>
            <a:br>
              <a:rPr lang="en-US" sz="3600" b="1" dirty="0" smtClean="0">
                <a:latin typeface="Cambria"/>
                <a:cs typeface="Cambria"/>
              </a:rPr>
            </a:br>
            <a:r>
              <a:rPr lang="en-US" sz="3600" b="1" dirty="0" smtClean="0">
                <a:latin typeface="Cambria"/>
                <a:cs typeface="Cambria"/>
              </a:rPr>
              <a:t>COMMUNITY GROUP VIEWS</a:t>
            </a:r>
            <a:endParaRPr lang="en-US" sz="3600" b="1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0" y="1463040"/>
            <a:ext cx="8470900" cy="4155440"/>
          </a:xfrm>
        </p:spPr>
        <p:txBody>
          <a:bodyPr>
            <a:noAutofit/>
          </a:bodyPr>
          <a:lstStyle/>
          <a:p>
            <a:pPr marL="355600" lvl="0" indent="-355600" fontAlgn="base">
              <a:buFont typeface="+mj-lt"/>
              <a:buAutoNum type="arabicPeriod"/>
            </a:pPr>
            <a:r>
              <a:rPr lang="en-GB" sz="2000" dirty="0">
                <a:latin typeface="Cambria"/>
                <a:cs typeface="Cambria"/>
              </a:rPr>
              <a:t>T</a:t>
            </a:r>
            <a:r>
              <a:rPr lang="en-GB" sz="2000" dirty="0" smtClean="0">
                <a:latin typeface="Cambria"/>
                <a:cs typeface="Cambria"/>
              </a:rPr>
              <a:t>he </a:t>
            </a:r>
            <a:r>
              <a:rPr lang="en-GB" sz="2000" dirty="0">
                <a:latin typeface="Cambria"/>
                <a:cs typeface="Cambria"/>
              </a:rPr>
              <a:t>noise envelope should comprise, or be derived from, multiple metrics and limits rather than a single metric.   </a:t>
            </a:r>
          </a:p>
          <a:p>
            <a:pPr marL="355600" lvl="0" indent="-355600" fontAlgn="base">
              <a:buFont typeface="+mj-lt"/>
              <a:buAutoNum type="arabicPeriod"/>
            </a:pPr>
            <a:r>
              <a:rPr lang="en-GB" sz="2000" dirty="0" smtClean="0">
                <a:latin typeface="Cambria"/>
                <a:cs typeface="Cambria"/>
              </a:rPr>
              <a:t>Metrics </a:t>
            </a:r>
            <a:r>
              <a:rPr lang="en-GB" sz="2000" dirty="0">
                <a:latin typeface="Cambria"/>
                <a:cs typeface="Cambria"/>
              </a:rPr>
              <a:t>and limits must include all of: </a:t>
            </a:r>
          </a:p>
          <a:p>
            <a:pPr lvl="1" indent="-342900" fontAlgn="base">
              <a:buAutoNum type="alphaLcPeriod"/>
            </a:pPr>
            <a:r>
              <a:rPr lang="en-GB" sz="1600" dirty="0" smtClean="0">
                <a:latin typeface="Cambria"/>
                <a:cs typeface="Cambria"/>
              </a:rPr>
              <a:t>the </a:t>
            </a:r>
            <a:r>
              <a:rPr lang="en-GB" sz="1600" dirty="0">
                <a:latin typeface="Cambria"/>
                <a:cs typeface="Cambria"/>
              </a:rPr>
              <a:t>area within average noise (</a:t>
            </a:r>
            <a:r>
              <a:rPr lang="en-GB" sz="1600" dirty="0" err="1">
                <a:latin typeface="Cambria"/>
                <a:cs typeface="Cambria"/>
              </a:rPr>
              <a:t>Leq</a:t>
            </a:r>
            <a:r>
              <a:rPr lang="en-GB" sz="1600" dirty="0">
                <a:latin typeface="Cambria"/>
                <a:cs typeface="Cambria"/>
              </a:rPr>
              <a:t>) contours down to at least the 45dB </a:t>
            </a:r>
            <a:r>
              <a:rPr lang="en-GB" sz="1600" dirty="0" smtClean="0">
                <a:latin typeface="Cambria"/>
                <a:cs typeface="Cambria"/>
              </a:rPr>
              <a:t>level</a:t>
            </a:r>
          </a:p>
          <a:p>
            <a:pPr lvl="1" indent="-342900" fontAlgn="base">
              <a:buAutoNum type="alphaLcPeriod"/>
            </a:pPr>
            <a:r>
              <a:rPr lang="en-GB" sz="1600" dirty="0" smtClean="0">
                <a:latin typeface="Cambria"/>
                <a:cs typeface="Cambria"/>
              </a:rPr>
              <a:t>the </a:t>
            </a:r>
            <a:r>
              <a:rPr lang="en-GB" sz="1600" dirty="0">
                <a:latin typeface="Cambria"/>
                <a:cs typeface="Cambria"/>
              </a:rPr>
              <a:t>area within contours that take full account of the frequency of aircraft noise events above agreed dB levels </a:t>
            </a:r>
          </a:p>
          <a:p>
            <a:pPr lvl="1" indent="-342900" fontAlgn="base">
              <a:buAutoNum type="alphaLcPeriod"/>
            </a:pPr>
            <a:r>
              <a:rPr lang="en-GB" sz="1600" dirty="0" smtClean="0">
                <a:latin typeface="Cambria"/>
                <a:cs typeface="Cambria"/>
              </a:rPr>
              <a:t>all </a:t>
            </a:r>
            <a:r>
              <a:rPr lang="en-GB" sz="1600" dirty="0">
                <a:latin typeface="Cambria"/>
                <a:cs typeface="Cambria"/>
              </a:rPr>
              <a:t>times of day and all periods of the </a:t>
            </a:r>
            <a:r>
              <a:rPr lang="en-GB" sz="1600" dirty="0" smtClean="0">
                <a:latin typeface="Cambria"/>
                <a:cs typeface="Cambria"/>
              </a:rPr>
              <a:t>year</a:t>
            </a:r>
          </a:p>
          <a:p>
            <a:pPr lvl="1" indent="-342900" fontAlgn="base">
              <a:buAutoNum type="alphaLcPeriod"/>
            </a:pPr>
            <a:r>
              <a:rPr lang="en-GB" sz="1600" dirty="0" smtClean="0">
                <a:latin typeface="Cambria"/>
                <a:cs typeface="Cambria"/>
              </a:rPr>
              <a:t>the </a:t>
            </a:r>
            <a:r>
              <a:rPr lang="en-GB" sz="1600" dirty="0">
                <a:latin typeface="Cambria"/>
                <a:cs typeface="Cambria"/>
              </a:rPr>
              <a:t>impacts of </a:t>
            </a:r>
            <a:r>
              <a:rPr lang="en-GB" sz="1600" u="sng" dirty="0">
                <a:latin typeface="Cambria"/>
                <a:cs typeface="Cambria"/>
              </a:rPr>
              <a:t>all</a:t>
            </a:r>
            <a:r>
              <a:rPr lang="en-GB" sz="1600" dirty="0">
                <a:latin typeface="Cambria"/>
                <a:cs typeface="Cambria"/>
              </a:rPr>
              <a:t> overflying aircraft including those not arriving or departing from LGW</a:t>
            </a:r>
            <a:r>
              <a:rPr lang="en-GB" sz="1600" dirty="0" smtClean="0">
                <a:latin typeface="Cambria"/>
                <a:cs typeface="Cambria"/>
              </a:rPr>
              <a:t>.</a:t>
            </a:r>
            <a:endParaRPr lang="en-GB" sz="2000" dirty="0">
              <a:latin typeface="Cambria"/>
              <a:cs typeface="Cambria"/>
            </a:endParaRPr>
          </a:p>
          <a:p>
            <a:pPr marL="355600" lvl="0" indent="-355600" fontAlgn="base">
              <a:buFont typeface="+mj-lt"/>
              <a:buAutoNum type="arabicPeriod"/>
            </a:pPr>
            <a:r>
              <a:rPr lang="en-GB" sz="2000" dirty="0" smtClean="0">
                <a:latin typeface="Cambria"/>
                <a:cs typeface="Cambria"/>
              </a:rPr>
              <a:t>The </a:t>
            </a:r>
            <a:r>
              <a:rPr lang="en-GB" sz="2000" dirty="0">
                <a:latin typeface="Cambria"/>
                <a:cs typeface="Cambria"/>
              </a:rPr>
              <a:t>noise envelope must ensure noise and noise impacts reduce continually as airport capacity grows. </a:t>
            </a:r>
            <a:endParaRPr lang="en-GB" sz="2000" dirty="0" smtClean="0">
              <a:latin typeface="Cambria"/>
              <a:cs typeface="Cambria"/>
            </a:endParaRPr>
          </a:p>
          <a:p>
            <a:pPr marL="355600" lvl="0" indent="-355600" fontAlgn="base">
              <a:buFont typeface="+mj-lt"/>
              <a:buAutoNum type="arabicPeriod"/>
            </a:pPr>
            <a:r>
              <a:rPr lang="en-GB" sz="2000" dirty="0" smtClean="0">
                <a:latin typeface="Cambria"/>
                <a:cs typeface="Cambria"/>
              </a:rPr>
              <a:t>Noise </a:t>
            </a:r>
            <a:r>
              <a:rPr lang="en-GB" sz="2000" dirty="0">
                <a:latin typeface="Cambria"/>
                <a:cs typeface="Cambria"/>
              </a:rPr>
              <a:t>envelope limits must take account of all relevant new technologies and potential operational improvements, not just fleet changes. </a:t>
            </a:r>
            <a:endParaRPr lang="en-GB" sz="2000" dirty="0" smtClean="0">
              <a:latin typeface="Cambria"/>
              <a:cs typeface="Cambri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1F2-6A1F-4648-B8B1-1F5AF9C7AB26}" type="slidenum">
              <a:rPr lang="en-US" smtClean="0"/>
              <a:t>5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00" y="5799814"/>
            <a:ext cx="1832385" cy="677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288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latin typeface="Cambria"/>
                <a:cs typeface="Cambria"/>
              </a:rPr>
              <a:t>METRICS AND LIMITS</a:t>
            </a:r>
            <a:br>
              <a:rPr lang="en-US" sz="3600" b="1" dirty="0" smtClean="0">
                <a:latin typeface="Cambria"/>
                <a:cs typeface="Cambria"/>
              </a:rPr>
            </a:br>
            <a:r>
              <a:rPr lang="en-US" sz="3600" b="1" dirty="0" smtClean="0">
                <a:latin typeface="Cambria"/>
                <a:cs typeface="Cambria"/>
              </a:rPr>
              <a:t>COMMUNITY GROUP VIEWS</a:t>
            </a:r>
            <a:endParaRPr lang="en-US" sz="3600" b="1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0" y="1473200"/>
            <a:ext cx="8255000" cy="3901440"/>
          </a:xfrm>
        </p:spPr>
        <p:txBody>
          <a:bodyPr>
            <a:noAutofit/>
          </a:bodyPr>
          <a:lstStyle/>
          <a:p>
            <a:pPr marL="355600" lvl="0" indent="-355600" fontAlgn="base">
              <a:buFont typeface="+mj-lt"/>
              <a:buAutoNum type="arabicPeriod" startAt="5"/>
            </a:pPr>
            <a:r>
              <a:rPr lang="en-GB" sz="2000" dirty="0" smtClean="0">
                <a:latin typeface="Cambria"/>
                <a:cs typeface="Cambria"/>
              </a:rPr>
              <a:t>Noise </a:t>
            </a:r>
            <a:r>
              <a:rPr lang="en-GB" sz="2000" dirty="0">
                <a:latin typeface="Cambria"/>
                <a:cs typeface="Cambria"/>
              </a:rPr>
              <a:t>envelope limits must reflect a best case, strongly incentivised, fleet transition </a:t>
            </a:r>
            <a:r>
              <a:rPr lang="en-GB" sz="2000" dirty="0" smtClean="0">
                <a:latin typeface="Cambria"/>
                <a:cs typeface="Cambria"/>
              </a:rPr>
              <a:t>scenario.</a:t>
            </a:r>
          </a:p>
          <a:p>
            <a:pPr marL="355600" lvl="0" indent="-355600" fontAlgn="base">
              <a:buFont typeface="+mj-lt"/>
              <a:buAutoNum type="arabicPeriod" startAt="5"/>
            </a:pPr>
            <a:r>
              <a:rPr lang="en-GB" sz="2000" dirty="0" smtClean="0">
                <a:latin typeface="Cambria"/>
                <a:cs typeface="Cambria"/>
              </a:rPr>
              <a:t>There </a:t>
            </a:r>
            <a:r>
              <a:rPr lang="en-GB" sz="2000" dirty="0">
                <a:latin typeface="Cambria"/>
                <a:cs typeface="Cambria"/>
              </a:rPr>
              <a:t>should be no </a:t>
            </a:r>
            <a:r>
              <a:rPr lang="en-GB" sz="2000" dirty="0" smtClean="0">
                <a:latin typeface="Cambria"/>
                <a:cs typeface="Cambria"/>
              </a:rPr>
              <a:t>commercial flights </a:t>
            </a:r>
            <a:r>
              <a:rPr lang="en-GB" sz="2000" dirty="0">
                <a:latin typeface="Cambria"/>
                <a:cs typeface="Cambria"/>
              </a:rPr>
              <a:t>for a full 8-hour night period at all times of </a:t>
            </a:r>
            <a:r>
              <a:rPr lang="en-GB" sz="2000" dirty="0" smtClean="0">
                <a:latin typeface="Cambria"/>
                <a:cs typeface="Cambria"/>
              </a:rPr>
              <a:t>year</a:t>
            </a:r>
          </a:p>
          <a:p>
            <a:pPr marL="355600" lvl="0" indent="-355600" fontAlgn="base">
              <a:buFont typeface="+mj-lt"/>
              <a:buAutoNum type="arabicPeriod" startAt="5"/>
            </a:pPr>
            <a:r>
              <a:rPr lang="en-GB" sz="2000" dirty="0" smtClean="0">
                <a:latin typeface="Cambria"/>
                <a:cs typeface="Cambria"/>
              </a:rPr>
              <a:t>Limits </a:t>
            </a:r>
            <a:r>
              <a:rPr lang="en-GB" sz="2000" dirty="0">
                <a:latin typeface="Cambria"/>
                <a:cs typeface="Cambria"/>
              </a:rPr>
              <a:t>must reflect a genuine and balanced sharing of the benefits of growth and of technology improvements, as required by policy. </a:t>
            </a:r>
          </a:p>
          <a:p>
            <a:pPr marL="355600" lvl="0" indent="-355600" fontAlgn="base">
              <a:buFont typeface="+mj-lt"/>
              <a:buAutoNum type="arabicPeriod" startAt="5"/>
            </a:pPr>
            <a:r>
              <a:rPr lang="en-GB" sz="2000" dirty="0" smtClean="0">
                <a:latin typeface="Cambria"/>
                <a:cs typeface="Cambria"/>
              </a:rPr>
              <a:t>Hourly </a:t>
            </a:r>
            <a:r>
              <a:rPr lang="en-GB" sz="2000" dirty="0">
                <a:latin typeface="Cambria"/>
                <a:cs typeface="Cambria"/>
              </a:rPr>
              <a:t>aircraft movements should be limited at all times of day to levels that ensure the reduction of aircraft noise in all locations to less than the limits recommended by the </a:t>
            </a:r>
            <a:r>
              <a:rPr lang="en-GB" sz="2000" dirty="0" smtClean="0">
                <a:latin typeface="Cambria"/>
                <a:cs typeface="Cambria"/>
              </a:rPr>
              <a:t>WHO.  </a:t>
            </a:r>
            <a:endParaRPr lang="en-GB" sz="2000" dirty="0">
              <a:latin typeface="Cambria"/>
              <a:cs typeface="Cambria"/>
            </a:endParaRPr>
          </a:p>
          <a:p>
            <a:pPr marL="355600" lvl="0" indent="-355600" fontAlgn="base">
              <a:buFont typeface="+mj-lt"/>
              <a:buAutoNum type="arabicPeriod" startAt="5"/>
            </a:pPr>
            <a:r>
              <a:rPr lang="en-GB" sz="2000" dirty="0" smtClean="0">
                <a:latin typeface="Cambria"/>
                <a:cs typeface="Cambria"/>
              </a:rPr>
              <a:t>There </a:t>
            </a:r>
            <a:r>
              <a:rPr lang="en-GB" sz="2000" dirty="0">
                <a:latin typeface="Cambria"/>
                <a:cs typeface="Cambria"/>
              </a:rPr>
              <a:t>must be overall, binding, limits on both passenger numbers and total traffic movements at Gatwick.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1F2-6A1F-4648-B8B1-1F5AF9C7AB26}" type="slidenum">
              <a:rPr lang="en-US" smtClean="0"/>
              <a:t>6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00" y="5799814"/>
            <a:ext cx="1832385" cy="677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99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85357</TotalTime>
  <Words>527</Words>
  <Application>Microsoft Macintosh PowerPoint</Application>
  <PresentationFormat>On-screen Show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NOISE ENVELOPE GROUP METRICS AND LIMITS COMMUNITY GROUP VIEWS</vt:lpstr>
      <vt:lpstr>COMMUNITY REQUESTS</vt:lpstr>
      <vt:lpstr>POLICY TESTS SUMMARY</vt:lpstr>
      <vt:lpstr>POLICY TESTS SUMMARY</vt:lpstr>
      <vt:lpstr>METRICS AND LIMITS COMMUNITY GROUP VIEWS</vt:lpstr>
      <vt:lpstr>METRICS AND LIMITS COMMUNITY GROUP VIEWS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Lloyd</dc:creator>
  <cp:lastModifiedBy>John Lloyd</cp:lastModifiedBy>
  <cp:revision>547</cp:revision>
  <cp:lastPrinted>2022-06-14T08:06:36Z</cp:lastPrinted>
  <dcterms:created xsi:type="dcterms:W3CDTF">2017-01-21T16:22:32Z</dcterms:created>
  <dcterms:modified xsi:type="dcterms:W3CDTF">2022-08-07T10:44:01Z</dcterms:modified>
</cp:coreProperties>
</file>